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8" r:id="rId2"/>
    <p:sldId id="257" r:id="rId3"/>
    <p:sldId id="274" r:id="rId4"/>
    <p:sldId id="272" r:id="rId5"/>
    <p:sldId id="258" r:id="rId6"/>
    <p:sldId id="269" r:id="rId7"/>
    <p:sldId id="270" r:id="rId8"/>
    <p:sldId id="265" r:id="rId9"/>
    <p:sldId id="273" r:id="rId10"/>
    <p:sldId id="275" r:id="rId11"/>
    <p:sldId id="276" r:id="rId12"/>
    <p:sldId id="266" r:id="rId13"/>
    <p:sldId id="264" r:id="rId14"/>
    <p:sldId id="267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88"/>
    <p:restoredTop sz="94720"/>
  </p:normalViewPr>
  <p:slideViewPr>
    <p:cSldViewPr snapToGrid="0">
      <p:cViewPr varScale="1">
        <p:scale>
          <a:sx n="210" d="100"/>
          <a:sy n="210" d="100"/>
        </p:scale>
        <p:origin x="1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CB5686-05AA-42D9-8662-342B5A9BAAFA}" type="datetimeFigureOut">
              <a:rPr lang="ru-RU" smtClean="0"/>
              <a:t>06.06.2024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96FA46-ADEB-4D5D-BAC2-2C058346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2522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6FA46-ADEB-4D5D-BAC2-2C058346E46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8519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DD0DD-20F7-5CC5-5E5D-5C3C234041C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44A5BA-E8EC-75C3-3FEB-C474A58DFFC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E8120-1C01-0099-FD22-D1AFE92D0C1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B7AFEC-54BF-FF49-A033-1666EF764C3A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DE3AA-6212-DD2C-AFA6-53208F85D15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8C2E4-1FFB-658C-48B5-EE57D5CF6E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5821A6C-A595-1945-A1E5-026A776C8B6B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269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CE4B8-8252-EF75-2099-E65444456F4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C30B4A-F1EE-6632-58EF-346DEBA47932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1E2C9-4A7C-67E2-17C0-90B1A952BA6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352BC48-0A36-8345-A510-2DD43768D2FC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4A20E-DFAC-629C-C753-EC0C149F11D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C85C3-A3BB-72BF-A176-6079E3B6BC1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F2DB5CD-035B-C648-ABC6-9001DF626C2B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317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C14902-F0CF-7743-D82A-A888A41C15D6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900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4CE182-5A8E-7AB9-7622-492C6A8A69AF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F5635-266B-AC9D-E41D-F7274437F20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F1B695-1B4B-F24A-BAB5-5B723D748A0A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91359-47E6-E634-03B7-FEF30EECF1D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1CB93-0C2E-8670-14C4-403CCFCEA02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30523AA-FFB8-2048-BF13-C8C8D8A057B5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3163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2101E-32F1-6BE3-77E4-F4831C91418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A1B94-2D51-9433-5F7F-B09C1DC3A2FD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C9CAD-FCE9-1030-3D1E-1D452E86299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268D692-CFC4-374A-9B0C-5B9B55080F77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68BDC-783C-2C1F-F43A-6A522CC5DE5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F4029-FF07-11F9-C1D0-D1D8A8CF1A1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E4F3981-9929-D645-A3D1-FEDD4FD22ADB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345599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BF4F6-B56D-B55A-1C24-6DA174E00A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FB2D-5B70-4D7F-E96D-6C6C4F3ADA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B91666-1466-7F44-42BE-8B38BF6DDF7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0D05717-C293-7648-97D1-B3F796F34766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93DFD-2381-2ECB-8451-5231BA9C486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98681-6C2F-3F8A-D853-6F2D5CA4865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DC43907-6597-A643-97BE-845827BBC198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3215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D4193-4FB2-92B6-62DE-66328C1760C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E8E57-344A-3889-DBE2-33E5E2B2DF6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FC7E03-F0CF-B522-8EBB-CB790B048DA4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F6C84-CB39-3F5E-EA73-CD7DFB20907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B9C6F78-3008-0640-9AA8-974475184E77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4AF0D-A3C5-13B5-CACE-A0771864F6F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9E25B3-8286-DD98-1B0F-B291EAA1AF7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FC863DD-4AFB-8D46-BE1A-83ABAF23E88E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6526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23862-CFB3-B5A7-9DC7-E5F95D93AD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80776-798D-EE69-E84E-44034944F0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817318-0330-60A9-13B1-961FA00C5B8E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CC2863-DAD3-E47B-5933-EAC46EF9C60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0E3E80-691B-2A28-EDCB-6374D9F59F58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03F776-C15C-5B15-7FC7-0A4A7C514EA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B50702-CCAF-2E47-8472-B8795D3A3B4D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D19BE1-6E8D-A7FA-EDD0-E465CA5130D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C1C1AA-2393-2FD1-0615-E3EEA935ED9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502261F-9345-FE40-955A-BC0081D02BAC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809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25632-FDAD-7EC4-088E-5C5974773DE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41AAAE-63BC-9DC2-269F-EC5399B8E45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4F61798-F5C8-F942-9634-95EAB0D0A70A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71D1E-6E54-2124-CC7E-53F80F96E9C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CD3921-EB46-2BF1-0A4F-B0C87A4090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74B53A-482F-2D4E-A363-10F47096D596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5159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E89211-C4BC-A854-E1EA-55432EEB35C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51AF0CD-A723-5D4A-B1D9-255F2E6627E1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81886F-6DF8-3F30-F3BF-3E8F618FB1A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EC7F3A-988B-60B9-3AB4-009A6945342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CB96666-6CA0-0646-A845-978BC6DB4376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0722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8078F-5701-F4D4-24B4-9BDF69E64F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8C105-BADE-807F-5FBC-5C87818FF7E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0D3E02-B163-D24F-634F-E9FD90DA8986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9EA593-0CC2-1B99-5668-0D9D145C3CB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E74D4E6-F9B3-2E45-9CC2-1A3A98DC8BE4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AF59AC-C2CF-5429-D43D-80FC0F348F5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31BAF8-C4ED-5786-11E2-3D1C1A30FDD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BD2DBE6-0EDD-104F-8C55-B855ED6E9CF5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7582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05C47-C527-7F3A-3A1E-7B6D077BA5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DE2F61-A308-C1DA-3277-F5D8D8793018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3A7889-60DD-0682-C0F0-4596EF2FAD7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8185A-C2A0-51C3-A51A-108C9F51D31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38871E-3F2B-E341-BE80-4EEFF2927692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32C3BD-C6A6-8FEA-4D36-93CCBAE62BD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ED7FF-8748-6779-6575-1234200546A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3342B05-1669-2F41-93BC-B993FCF37133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5448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5E54FB-97FB-BCC9-7BEF-CEB59A3635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60ED4-1412-B74A-3945-0D06C5D25E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E3214-E1D6-AA62-0920-F4AAAB51D203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fld id="{DD933105-AA42-8A4B-AD31-A3FA859DD8DE}" type="datetime1">
              <a:rPr lang="ru-RU"/>
              <a:pPr lvl="0"/>
              <a:t>06.06.2024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B4FAA-887F-DD78-68B0-72FF024A94A7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7125F-4CD3-AC10-082F-F6BC646AA90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defRPr>
            </a:lvl1pPr>
          </a:lstStyle>
          <a:p>
            <a:pPr lvl="0"/>
            <a:fld id="{DEFD489E-2EBC-0340-AA43-250FB344EB3B}" type="slidenum"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4400" b="0" i="0" u="none" strike="noStrike" kern="1200" cap="none" spc="0" baseline="0">
          <a:solidFill>
            <a:srgbClr val="FFFFFF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ru-RU" sz="2800" b="0" i="0" u="none" strike="noStrike" kern="1200" cap="none" spc="0" baseline="0">
          <a:solidFill>
            <a:srgbClr val="FFFFFF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u-RU" sz="2400" b="0" i="0" u="none" strike="noStrike" kern="1200" cap="none" spc="0" baseline="0">
          <a:solidFill>
            <a:srgbClr val="FFFFFF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u-RU" sz="2000" b="0" i="0" u="none" strike="noStrike" kern="1200" cap="none" spc="0" baseline="0">
          <a:solidFill>
            <a:srgbClr val="FFFFFF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u-RU" sz="1800" b="0" i="0" u="none" strike="noStrike" kern="1200" cap="none" spc="0" baseline="0">
          <a:solidFill>
            <a:srgbClr val="FFFFFF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u-RU" sz="1800" b="0" i="0" u="none" strike="noStrike" kern="1200" cap="none" spc="0" baseline="0">
          <a:solidFill>
            <a:srgbClr val="FFFFFF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1DDC6297-3C76-024E-23A7-55C2D4CE9D1B}"/>
              </a:ext>
            </a:extLst>
          </p:cNvPr>
          <p:cNvSpPr/>
          <p:nvPr/>
        </p:nvSpPr>
        <p:spPr>
          <a:xfrm>
            <a:off x="0" y="0"/>
            <a:ext cx="12191996" cy="6858000"/>
          </a:xfrm>
          <a:custGeom>
            <a:avLst/>
            <a:gdLst>
              <a:gd name="f0" fmla="val w"/>
              <a:gd name="f1" fmla="val h"/>
              <a:gd name="f2" fmla="val 0"/>
              <a:gd name="f3" fmla="val 1"/>
              <a:gd name="f4" fmla="*/ f0 1 1"/>
              <a:gd name="f5" fmla="*/ f1 1 1"/>
              <a:gd name="f6" fmla="+- f3 0 f2"/>
              <a:gd name="f7" fmla="*/ f2 1 f6"/>
              <a:gd name="f8" fmla="*/ f3 1 f6"/>
              <a:gd name="f9" fmla="*/ f7 f4 1"/>
              <a:gd name="f10" fmla="*/ f8 f4 1"/>
              <a:gd name="f11" fmla="*/ f8 f5 1"/>
              <a:gd name="f12" fmla="*/ f7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" t="f12" r="f10" b="f11"/>
            <a:pathLst>
              <a:path w="1" h="1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close/>
              </a:path>
            </a:pathLst>
          </a:cu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5A35DB0-193F-8A98-C39A-9119040EF3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3327" y="747778"/>
            <a:ext cx="10515600" cy="1325559"/>
          </a:xfrm>
        </p:spPr>
        <p:txBody>
          <a:bodyPr>
            <a:noAutofit/>
          </a:bodyPr>
          <a:lstStyle/>
          <a:p>
            <a:pPr lvl="0"/>
            <a:r>
              <a:rPr lang="ru-RU" i="1" dirty="0">
                <a:cs typeface="Calibri Light"/>
              </a:rPr>
              <a:t>Беспилотный транспорт в </a:t>
            </a:r>
            <a:br>
              <a:rPr lang="ru-RU" i="1" dirty="0">
                <a:cs typeface="Calibri Light"/>
              </a:rPr>
            </a:br>
            <a:r>
              <a:rPr lang="ru-RU" i="1" dirty="0">
                <a:cs typeface="Calibri Light"/>
              </a:rPr>
              <a:t>Арктике</a:t>
            </a:r>
            <a:br>
              <a:rPr lang="ru-RU" i="1" dirty="0">
                <a:cs typeface="Calibri Light"/>
              </a:rPr>
            </a:br>
            <a:endParaRPr lang="en-US" i="1" dirty="0">
              <a:solidFill>
                <a:srgbClr val="000000"/>
              </a:solidFill>
              <a:cs typeface="Calibri Light"/>
            </a:endParaRPr>
          </a:p>
        </p:txBody>
      </p:sp>
      <p:pic>
        <p:nvPicPr>
          <p:cNvPr id="4" name="Объект 7">
            <a:extLst>
              <a:ext uri="{FF2B5EF4-FFF2-40B4-BE49-F238E27FC236}">
                <a16:creationId xmlns:a16="http://schemas.microsoft.com/office/drawing/2014/main" id="{C12EBE0C-67A4-9630-A6A4-1BE21C87BB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791" y="2072517"/>
            <a:ext cx="6266971" cy="4177985"/>
          </a:xfrm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5F8E8DED-540A-D012-FE06-5F385F02AD1D}"/>
              </a:ext>
            </a:extLst>
          </p:cNvPr>
          <p:cNvSpPr txBox="1"/>
          <p:nvPr/>
        </p:nvSpPr>
        <p:spPr>
          <a:xfrm>
            <a:off x="7978554" y="5583822"/>
            <a:ext cx="2727916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800" b="0" i="0" u="none" strike="noStrike" kern="1200" cap="none" spc="0" baseline="0" dirty="0">
                <a:solidFill>
                  <a:srgbClr val="FFFFFF"/>
                </a:solidFill>
                <a:uFillTx/>
                <a:latin typeface="Calibri Light" panose="020F0302020204030204" pitchFamily="34" charset="0"/>
                <a:cs typeface="Calibri Light" panose="020F0302020204030204" pitchFamily="34" charset="0"/>
              </a:rPr>
              <a:t>Шустов Роман</a:t>
            </a:r>
            <a:r>
              <a:rPr lang="en-US" sz="1800" b="0" i="0" u="none" strike="noStrike" kern="1200" cap="none" spc="0" baseline="0" dirty="0">
                <a:solidFill>
                  <a:srgbClr val="FFFFFF"/>
                </a:solidFill>
                <a:uFillTx/>
                <a:latin typeface="Calibri Light" panose="020F0302020204030204" pitchFamily="34" charset="0"/>
                <a:cs typeface="Calibri Light" panose="020F0302020204030204" pitchFamily="34" charset="0"/>
              </a:rPr>
              <a:t>;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800" b="0" i="0" u="none" strike="noStrike" kern="1200" cap="none" spc="0" baseline="0" dirty="0">
                <a:solidFill>
                  <a:srgbClr val="FFFFFF"/>
                </a:solidFill>
                <a:uFillTx/>
                <a:latin typeface="Calibri Light" panose="020F0302020204030204" pitchFamily="34" charset="0"/>
                <a:cs typeface="Calibri Light" panose="020F0302020204030204" pitchFamily="34" charset="0"/>
              </a:rPr>
              <a:t>Николаев Роман</a:t>
            </a:r>
            <a:r>
              <a:rPr lang="en-US" sz="1800" b="0" i="0" u="none" strike="noStrike" kern="1200" cap="none" spc="0" baseline="0" dirty="0">
                <a:solidFill>
                  <a:srgbClr val="FFFFFF"/>
                </a:solidFill>
                <a:uFillTx/>
                <a:latin typeface="Calibri Light" panose="020F0302020204030204" pitchFamily="34" charset="0"/>
                <a:cs typeface="Calibri Light" panose="020F0302020204030204" pitchFamily="34" charset="0"/>
              </a:rPr>
              <a:t>;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800" b="0" i="0" u="none" strike="noStrike" kern="1200" cap="none" spc="0" baseline="0" dirty="0">
                <a:solidFill>
                  <a:srgbClr val="FFFFFF"/>
                </a:solidFill>
                <a:uFillTx/>
                <a:latin typeface="Calibri Light" panose="020F0302020204030204" pitchFamily="34" charset="0"/>
                <a:cs typeface="Calibri Light" panose="020F0302020204030204" pitchFamily="34" charset="0"/>
              </a:rPr>
              <a:t>Николаев Артемий.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56479F77-27C5-2BBA-5460-BAB4938A4DC3}"/>
              </a:ext>
            </a:extLst>
          </p:cNvPr>
          <p:cNvSpPr/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3200" i="1" kern="0" dirty="0">
                <a:solidFill>
                  <a:srgbClr val="FFFFFF"/>
                </a:solidFill>
                <a:latin typeface="Calibri Light"/>
                <a:cs typeface="Calibri Light"/>
              </a:rPr>
              <a:t>Разработка системы поддержания температуры на </a:t>
            </a:r>
            <a:r>
              <a:rPr lang="en-US" sz="3200" i="1" kern="0" dirty="0" err="1">
                <a:solidFill>
                  <a:srgbClr val="FFFFFF"/>
                </a:solidFill>
                <a:latin typeface="Calibri Light"/>
                <a:cs typeface="Calibri Light"/>
              </a:rPr>
              <a:t>tinkercad</a:t>
            </a:r>
            <a:r>
              <a:rPr lang="ru-RU" sz="3200" i="1" kern="0" dirty="0">
                <a:solidFill>
                  <a:srgbClr val="FFFFFF"/>
                </a:solidFill>
                <a:latin typeface="Calibri Light"/>
                <a:cs typeface="Calibri Light"/>
              </a:rPr>
              <a:t> </a:t>
            </a:r>
          </a:p>
        </p:txBody>
      </p:sp>
      <p:pic>
        <p:nvPicPr>
          <p:cNvPr id="6" name="Рисунок 5" descr="Изображение выглядит как Электронная техника, электроника, Электронный компонент, Компонент схемы&#10;&#10;Автоматически созданное описание">
            <a:extLst>
              <a:ext uri="{FF2B5EF4-FFF2-40B4-BE49-F238E27FC236}">
                <a16:creationId xmlns:a16="http://schemas.microsoft.com/office/drawing/2014/main" id="{CF38641D-B665-4233-0B6D-C3965646A3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08" t="12983" r="3761" b="11816"/>
          <a:stretch/>
        </p:blipFill>
        <p:spPr>
          <a:xfrm>
            <a:off x="131180" y="651812"/>
            <a:ext cx="5816716" cy="2777188"/>
          </a:xfrm>
          <a:prstGeom prst="rect">
            <a:avLst/>
          </a:prstGeom>
        </p:spPr>
      </p:pic>
      <p:pic>
        <p:nvPicPr>
          <p:cNvPr id="4" name="Рисунок 3" descr="Изображение выглядит как Электронная техника, электроника, Компонент схемы, Электронный компонент&#10;&#10;Автоматически созданное описание">
            <a:extLst>
              <a:ext uri="{FF2B5EF4-FFF2-40B4-BE49-F238E27FC236}">
                <a16:creationId xmlns:a16="http://schemas.microsoft.com/office/drawing/2014/main" id="{BC6AA8DD-C4B7-BD12-9C59-93CA17394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69" t="11997" r="3793" b="11924"/>
          <a:stretch/>
        </p:blipFill>
        <p:spPr>
          <a:xfrm>
            <a:off x="277800" y="3977326"/>
            <a:ext cx="5690158" cy="27771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4D68EE-45E3-31C2-E4C5-1DAE6DADF498}"/>
              </a:ext>
            </a:extLst>
          </p:cNvPr>
          <p:cNvSpPr txBox="1"/>
          <p:nvPr/>
        </p:nvSpPr>
        <p:spPr>
          <a:xfrm>
            <a:off x="6244106" y="1471074"/>
            <a:ext cx="5749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kern="0" dirty="0">
                <a:solidFill>
                  <a:srgbClr val="FFFFFF"/>
                </a:solidFill>
                <a:latin typeface="Calibri Light"/>
                <a:cs typeface="Calibri Light"/>
              </a:rPr>
              <a:t>При отрицательной температуре (-20°С) загорается синяя лампочка.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31CDFF-2F67-BFD5-C7A9-016EDB77BE22}"/>
              </a:ext>
            </a:extLst>
          </p:cNvPr>
          <p:cNvSpPr txBox="1"/>
          <p:nvPr/>
        </p:nvSpPr>
        <p:spPr>
          <a:xfrm>
            <a:off x="6322269" y="4971427"/>
            <a:ext cx="55932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kern="0" dirty="0">
                <a:solidFill>
                  <a:srgbClr val="FFFFFF"/>
                </a:solidFill>
                <a:latin typeface="Calibri Light"/>
                <a:cs typeface="Calibri Light"/>
              </a:rPr>
              <a:t>При высокой температуре (+20 °С) загорается жёлтая лампочка.</a:t>
            </a:r>
          </a:p>
        </p:txBody>
      </p:sp>
    </p:spTree>
    <p:extLst>
      <p:ext uri="{BB962C8B-B14F-4D97-AF65-F5344CB8AC3E}">
        <p14:creationId xmlns:p14="http://schemas.microsoft.com/office/powerpoint/2010/main" val="4241390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EF661C52-43FB-E990-1B32-F43429B1FB94}"/>
              </a:ext>
            </a:extLst>
          </p:cNvPr>
          <p:cNvSpPr/>
          <p:nvPr/>
        </p:nvSpPr>
        <p:spPr>
          <a:xfrm>
            <a:off x="-29094" y="23511"/>
            <a:ext cx="12250188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8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*</a:t>
            </a:r>
          </a:p>
        </p:txBody>
      </p:sp>
      <p:pic>
        <p:nvPicPr>
          <p:cNvPr id="5" name="Рисунок 4" descr="Изображение выглядит как диаграмма, электроника, Электронная техника,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E59906F-3DF1-BB06-06ED-994D868838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03" t="-13009" r="18379" b="5989"/>
          <a:stretch/>
        </p:blipFill>
        <p:spPr>
          <a:xfrm>
            <a:off x="6433760" y="612559"/>
            <a:ext cx="5396725" cy="426690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CBAE65-BA0A-BADA-9377-A75B7951BC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72" t="15284" r="26529" b="3924"/>
          <a:stretch/>
        </p:blipFill>
        <p:spPr>
          <a:xfrm>
            <a:off x="990559" y="1135025"/>
            <a:ext cx="4423548" cy="3744439"/>
          </a:xfrm>
          <a:prstGeom prst="rect">
            <a:avLst/>
          </a:prstGeom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DC725F68-71F7-22B0-84F2-83FA12793315}"/>
              </a:ext>
            </a:extLst>
          </p:cNvPr>
          <p:cNvSpPr txBox="1"/>
          <p:nvPr/>
        </p:nvSpPr>
        <p:spPr>
          <a:xfrm>
            <a:off x="361515" y="227838"/>
            <a:ext cx="11570073" cy="76944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4400" i="1" kern="0" dirty="0">
                <a:solidFill>
                  <a:srgbClr val="FFFFFF"/>
                </a:solidFill>
                <a:latin typeface="Calibri Light"/>
                <a:cs typeface="Calibri Light"/>
              </a:rPr>
              <a:t>Система навигации в пространстве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3C0018-F7AC-6850-FEF5-EBE431D75A78}"/>
              </a:ext>
            </a:extLst>
          </p:cNvPr>
          <p:cNvSpPr txBox="1"/>
          <p:nvPr/>
        </p:nvSpPr>
        <p:spPr>
          <a:xfrm>
            <a:off x="1205617" y="5149891"/>
            <a:ext cx="41749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i="1" kern="0" dirty="0">
                <a:solidFill>
                  <a:srgbClr val="FFFFFF"/>
                </a:solidFill>
                <a:latin typeface="Calibri Light"/>
                <a:cs typeface="Calibri Light"/>
              </a:rPr>
              <a:t>Лампочка не горит, потому что объект не в поле  зрения датчика.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F42B8E-0E08-8259-1E77-7A10E172A4B6}"/>
              </a:ext>
            </a:extLst>
          </p:cNvPr>
          <p:cNvSpPr txBox="1"/>
          <p:nvPr/>
        </p:nvSpPr>
        <p:spPr>
          <a:xfrm>
            <a:off x="6840204" y="5149891"/>
            <a:ext cx="45838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i="1" kern="0" dirty="0">
                <a:solidFill>
                  <a:srgbClr val="FFFFFF"/>
                </a:solidFill>
                <a:latin typeface="Calibri Light"/>
                <a:cs typeface="Calibri Light"/>
              </a:rPr>
              <a:t>Лампочка горит, потому что объект приблизился в поле зрения датчика.</a:t>
            </a:r>
          </a:p>
        </p:txBody>
      </p:sp>
    </p:spTree>
    <p:extLst>
      <p:ext uri="{BB962C8B-B14F-4D97-AF65-F5344CB8AC3E}">
        <p14:creationId xmlns:p14="http://schemas.microsoft.com/office/powerpoint/2010/main" val="2334745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A0008B90-371E-F694-5D35-B183A6676F63}"/>
              </a:ext>
            </a:extLst>
          </p:cNvPr>
          <p:cNvSpPr/>
          <p:nvPr/>
        </p:nvSpPr>
        <p:spPr>
          <a:xfrm>
            <a:off x="-29094" y="0"/>
            <a:ext cx="12250188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4F6206FC-71C3-EFDB-873C-503C1127713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ru-RU" i="1" kern="0" dirty="0">
                <a:ea typeface="+mn-ea"/>
                <a:cs typeface="Calibri Light"/>
              </a:rPr>
              <a:t>Выбор</a:t>
            </a:r>
            <a:r>
              <a:rPr lang="ru-RU" dirty="0"/>
              <a:t> </a:t>
            </a:r>
            <a:r>
              <a:rPr lang="ru-RU" i="1" kern="0" dirty="0">
                <a:ea typeface="+mn-ea"/>
                <a:cs typeface="Calibri Light"/>
              </a:rPr>
              <a:t>двигателя</a:t>
            </a:r>
          </a:p>
        </p:txBody>
      </p:sp>
      <p:pic>
        <p:nvPicPr>
          <p:cNvPr id="4" name="Объект 4">
            <a:extLst>
              <a:ext uri="{FF2B5EF4-FFF2-40B4-BE49-F238E27FC236}">
                <a16:creationId xmlns:a16="http://schemas.microsoft.com/office/drawing/2014/main" id="{65406C70-6FC6-39F4-B886-8A97E14033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3" y="1690689"/>
            <a:ext cx="5568622" cy="4351336"/>
          </a:xfr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766CEF36-F74E-89D6-7435-C09E51E2C526}"/>
              </a:ext>
            </a:extLst>
          </p:cNvPr>
          <p:cNvSpPr txBox="1"/>
          <p:nvPr/>
        </p:nvSpPr>
        <p:spPr>
          <a:xfrm>
            <a:off x="6992792" y="2318171"/>
            <a:ext cx="4921568" cy="246221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200" i="1" dirty="0">
                <a:solidFill>
                  <a:srgbClr val="FFFFFF"/>
                </a:solidFill>
                <a:latin typeface="Calibri Light"/>
                <a:cs typeface="Calibri Light"/>
              </a:rPr>
              <a:t>Критерии оценивания</a:t>
            </a:r>
            <a:r>
              <a:rPr lang="en-US" sz="2200" i="1" dirty="0">
                <a:solidFill>
                  <a:srgbClr val="FFFFFF"/>
                </a:solidFill>
                <a:latin typeface="Calibri Light"/>
                <a:cs typeface="Calibri Light"/>
              </a:rPr>
              <a:t>:</a:t>
            </a:r>
            <a:endParaRPr lang="ru-RU" sz="2200" i="1" dirty="0">
              <a:solidFill>
                <a:srgbClr val="FFFFFF"/>
              </a:solidFill>
              <a:latin typeface="Calibri Light"/>
              <a:cs typeface="Calibri Light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2200" i="1" dirty="0">
              <a:solidFill>
                <a:srgbClr val="FFFFFF"/>
              </a:solidFill>
              <a:latin typeface="Calibri Light"/>
              <a:cs typeface="Calibri Light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200" i="1" dirty="0">
                <a:solidFill>
                  <a:srgbClr val="FFFFFF"/>
                </a:solidFill>
                <a:latin typeface="Calibri Light"/>
                <a:cs typeface="Calibri Light"/>
              </a:rPr>
              <a:t>Термическая защита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200" i="1" dirty="0">
                <a:solidFill>
                  <a:srgbClr val="FFFFFF"/>
                </a:solidFill>
                <a:latin typeface="Calibri Light"/>
                <a:cs typeface="Calibri Light"/>
              </a:rPr>
              <a:t>Защита от влаги, коррозии и льда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200" i="1" dirty="0">
                <a:solidFill>
                  <a:srgbClr val="FFFFFF"/>
                </a:solidFill>
                <a:latin typeface="Calibri Light"/>
                <a:cs typeface="Calibri Light"/>
              </a:rPr>
              <a:t>Сопротивление вибрации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200" i="1" dirty="0">
                <a:solidFill>
                  <a:srgbClr val="FFFFFF"/>
                </a:solidFill>
                <a:latin typeface="Calibri Light"/>
                <a:cs typeface="Calibri Light"/>
              </a:rPr>
              <a:t>Низкая мощность пуска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200" i="1" dirty="0" err="1">
                <a:solidFill>
                  <a:srgbClr val="FFFFFF"/>
                </a:solidFill>
                <a:latin typeface="Calibri Light"/>
                <a:cs typeface="Calibri Light"/>
              </a:rPr>
              <a:t>Энергоэффективность</a:t>
            </a:r>
            <a:r>
              <a:rPr lang="ru-RU" sz="2200" i="1" dirty="0">
                <a:solidFill>
                  <a:srgbClr val="FFFFFF"/>
                </a:solidFill>
                <a:latin typeface="Calibri Light"/>
                <a:cs typeface="Calibri Light"/>
              </a:rPr>
              <a:t>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8A6968EF-3FA8-6BA0-9279-0E74CB1BFB69}"/>
              </a:ext>
            </a:extLst>
          </p:cNvPr>
          <p:cNvSpPr/>
          <p:nvPr/>
        </p:nvSpPr>
        <p:spPr>
          <a:xfrm>
            <a:off x="5862" y="0"/>
            <a:ext cx="12191996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94741EB-503C-3A5D-4229-4B5AD43FD20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ru-RU" i="1" kern="0" dirty="0">
                <a:ea typeface="+mn-ea"/>
                <a:cs typeface="Calibri Light"/>
              </a:rPr>
              <a:t>Условия</a:t>
            </a:r>
            <a:r>
              <a:rPr lang="ru-RU" sz="6600" i="1" dirty="0"/>
              <a:t> </a:t>
            </a:r>
            <a:r>
              <a:rPr lang="ru-RU" i="1" kern="0" dirty="0">
                <a:ea typeface="+mn-ea"/>
                <a:cs typeface="Calibri Light"/>
              </a:rPr>
              <a:t>моделирования</a:t>
            </a:r>
            <a:r>
              <a:rPr lang="ru-RU" sz="6600" i="1" dirty="0"/>
              <a:t> 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3B731148-8406-812A-4419-E2DABC47024C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+mj-lt"/>
              <a:buAutoNum type="romanUcPeriod"/>
            </a:pPr>
            <a:r>
              <a:rPr lang="ru-RU" i="1" kern="0" dirty="0">
                <a:latin typeface="Calibri Light"/>
                <a:ea typeface="+mn-ea"/>
                <a:cs typeface="Calibri Light"/>
              </a:rPr>
              <a:t>Спроектирована 3</a:t>
            </a:r>
            <a:r>
              <a:rPr lang="en-US" i="1" kern="0" dirty="0">
                <a:latin typeface="Calibri Light"/>
                <a:ea typeface="+mn-ea"/>
                <a:cs typeface="Calibri Light"/>
              </a:rPr>
              <a:t>D</a:t>
            </a:r>
            <a:r>
              <a:rPr lang="ru-RU" i="1" kern="0" dirty="0">
                <a:latin typeface="Calibri Light"/>
                <a:ea typeface="+mn-ea"/>
                <a:cs typeface="Calibri Light"/>
              </a:rPr>
              <a:t>-модель беспилотного транспортного средства.</a:t>
            </a:r>
          </a:p>
          <a:p>
            <a:pPr marL="571500" indent="-571500">
              <a:buFont typeface="+mj-lt"/>
              <a:buAutoNum type="romanUcPeriod"/>
            </a:pPr>
            <a:r>
              <a:rPr lang="ru-RU" i="1" kern="0" dirty="0">
                <a:latin typeface="Calibri Light"/>
                <a:ea typeface="+mn-ea"/>
                <a:cs typeface="Calibri Light"/>
              </a:rPr>
              <a:t>Разработана система управления блока поддержания температуры на базе микроконтроллера </a:t>
            </a:r>
            <a:r>
              <a:rPr lang="en-US" i="1" kern="0" dirty="0">
                <a:latin typeface="Calibri Light"/>
                <a:ea typeface="+mn-ea"/>
                <a:cs typeface="Calibri Light"/>
              </a:rPr>
              <a:t>Arduino Uno</a:t>
            </a:r>
            <a:r>
              <a:rPr lang="ru-RU" i="1" kern="0" dirty="0">
                <a:latin typeface="Calibri Light"/>
                <a:ea typeface="+mn-ea"/>
                <a:cs typeface="Calibri Light"/>
              </a:rPr>
              <a:t>.</a:t>
            </a:r>
          </a:p>
          <a:p>
            <a:pPr marL="571500" indent="-571500">
              <a:buFont typeface="+mj-lt"/>
              <a:buAutoNum type="romanUcPeriod"/>
            </a:pPr>
            <a:r>
              <a:rPr lang="ru-RU" i="1" kern="0" dirty="0">
                <a:latin typeface="Calibri Light"/>
                <a:ea typeface="+mn-ea"/>
                <a:cs typeface="Calibri Light"/>
              </a:rPr>
              <a:t>Проведён подбор аппаратной базы для системы поддержания температуры в грузовом отсеке.</a:t>
            </a:r>
            <a:endParaRPr lang="ru-RU" sz="3600" dirty="0"/>
          </a:p>
          <a:p>
            <a:pPr marL="571500" indent="-571500">
              <a:buFont typeface="+mj-lt"/>
              <a:buAutoNum type="romanUcPeriod"/>
            </a:pPr>
            <a:endParaRPr lang="ru-RU" dirty="0"/>
          </a:p>
          <a:p>
            <a:pPr marL="571500" lvl="0" indent="-571500">
              <a:buFont typeface="+mj-lt"/>
              <a:buAutoNum type="romanUcPeriod"/>
            </a:pPr>
            <a:endParaRPr lang="ru-RU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2411E4C7-414D-4EB0-87FE-04343615E18A}"/>
              </a:ext>
            </a:extLst>
          </p:cNvPr>
          <p:cNvSpPr/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70FCBCA1-83B0-CE82-065D-D71D0A81D1F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ru-RU" i="1" kern="0" dirty="0">
                <a:ea typeface="+mn-ea"/>
                <a:cs typeface="Calibri Light"/>
              </a:rPr>
              <a:t>Выводы</a:t>
            </a:r>
            <a:r>
              <a:rPr lang="en-US" i="1" kern="0" dirty="0">
                <a:ea typeface="+mn-ea"/>
                <a:cs typeface="Calibri Light"/>
              </a:rPr>
              <a:t>:</a:t>
            </a:r>
            <a:endParaRPr lang="ru-RU" i="1" kern="0" dirty="0">
              <a:ea typeface="+mn-ea"/>
              <a:cs typeface="Calibri Light"/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A8F3F173-E1F6-4224-58C4-A35D3870113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6"/>
            <a:ext cx="10515600" cy="446966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i="1" kern="0" dirty="0">
                <a:latin typeface="Calibri Light"/>
                <a:ea typeface="+mn-ea"/>
                <a:cs typeface="Calibri Light"/>
              </a:rPr>
              <a:t>Наша модель обладает значительными преимуществами по сравнению с традиционными методами </a:t>
            </a:r>
            <a:r>
              <a:rPr lang="ru-RU" i="1" kern="0">
                <a:latin typeface="Calibri Light"/>
                <a:ea typeface="+mn-ea"/>
                <a:cs typeface="Calibri Light"/>
              </a:rPr>
              <a:t>передвижения в Арктике. </a:t>
            </a:r>
            <a:endParaRPr lang="ru-RU" i="1" kern="0" dirty="0">
              <a:latin typeface="Calibri Light"/>
              <a:ea typeface="+mn-ea"/>
              <a:cs typeface="Calibri Light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i="1" kern="0" dirty="0">
                <a:latin typeface="Calibri Light"/>
                <a:ea typeface="+mn-ea"/>
                <a:cs typeface="Calibri Light"/>
              </a:rPr>
              <a:t>Использование беспилотного транспорта может быть экономически целесообразным благодаря снижению операционных расходов, увеличению производительности и доступу к ранее недоступным районам. </a:t>
            </a:r>
          </a:p>
          <a:p>
            <a:pPr marL="514350" indent="-514350">
              <a:buFont typeface="+mj-lt"/>
              <a:buAutoNum type="arabicPeriod"/>
            </a:pPr>
            <a:r>
              <a:rPr lang="ru-RU" i="1" kern="0" dirty="0">
                <a:latin typeface="Calibri Light"/>
                <a:ea typeface="+mn-ea"/>
                <a:cs typeface="Calibri Light"/>
              </a:rPr>
              <a:t>При правильной настройке и обучении системы управления риск аварий снижается, что способствует обеспечению безопасности перевозок в условиях экстремальных климатических условий. </a:t>
            </a:r>
          </a:p>
          <a:p>
            <a:pPr marL="0" indent="0">
              <a:buNone/>
            </a:pP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0">
            <a:extLst>
              <a:ext uri="{FF2B5EF4-FFF2-40B4-BE49-F238E27FC236}">
                <a16:creationId xmlns:a16="http://schemas.microsoft.com/office/drawing/2014/main" id="{5590188F-7F9F-CC69-D88F-8ADE3BE1BA73}"/>
              </a:ext>
            </a:extLst>
          </p:cNvPr>
          <p:cNvSpPr/>
          <p:nvPr/>
        </p:nvSpPr>
        <p:spPr>
          <a:xfrm>
            <a:off x="4" y="-1"/>
            <a:ext cx="12191996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5B0565BC-7F5E-2022-9AD7-C3C3221707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4807" y="337033"/>
            <a:ext cx="10515600" cy="1325559"/>
          </a:xfrm>
        </p:spPr>
        <p:txBody>
          <a:bodyPr/>
          <a:lstStyle/>
          <a:p>
            <a:pPr lvl="0"/>
            <a:r>
              <a:rPr lang="ru-RU" i="1" dirty="0">
                <a:ea typeface="+mn-ea"/>
                <a:cs typeface="Calibri Light"/>
              </a:rPr>
              <a:t>Актуальность</a:t>
            </a:r>
            <a:r>
              <a:rPr lang="ru-RU" sz="6600" dirty="0">
                <a:solidFill>
                  <a:schemeClr val="bg1"/>
                </a:solidFill>
                <a:latin typeface="Franklin Gothic"/>
              </a:rPr>
              <a:t> </a:t>
            </a:r>
            <a:endParaRPr lang="ru-RU" sz="6600" dirty="0">
              <a:solidFill>
                <a:schemeClr val="bg1"/>
              </a:solidFill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2ABE1D5B-2A38-8394-FF65-29E5AE97BE7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70517" y="1596686"/>
            <a:ext cx="7075502" cy="4520029"/>
          </a:xfrm>
        </p:spPr>
        <p:txBody>
          <a:bodyPr anchor="ctr">
            <a:normAutofit lnSpcReduction="10000"/>
          </a:bodyPr>
          <a:lstStyle/>
          <a:p>
            <a:pPr marL="0" lvl="0" indent="0">
              <a:buNone/>
            </a:pPr>
            <a:r>
              <a:rPr lang="ru-RU" sz="2200" i="1" dirty="0">
                <a:latin typeface="Calibri Light"/>
                <a:ea typeface="+mn-ea"/>
                <a:cs typeface="Calibri Light"/>
              </a:rPr>
              <a:t>Арктика - самая холодная и ветреная территория, где экстремальные условия делают передвижение сложным. Температура может опускаться до -80°C, а скорость ветра достигает ураганных значений, создавая опасные условия. Из-за удаленности и труднодоступности передвижение по территории проблематично.</a:t>
            </a:r>
          </a:p>
          <a:p>
            <a:pPr marL="0" lvl="0" indent="0">
              <a:buNone/>
            </a:pPr>
            <a:r>
              <a:rPr lang="ru-RU" sz="2200" i="1" dirty="0">
                <a:latin typeface="Calibri Light"/>
                <a:ea typeface="+mn-ea"/>
                <a:cs typeface="Calibri Light"/>
              </a:rPr>
              <a:t> </a:t>
            </a:r>
            <a:endParaRPr lang="en-US" sz="2200" i="1" dirty="0">
              <a:latin typeface="Calibri Light"/>
              <a:ea typeface="+mn-ea"/>
              <a:cs typeface="Calibri Light"/>
            </a:endParaRPr>
          </a:p>
          <a:p>
            <a:pPr marL="0" lvl="0" indent="0">
              <a:buNone/>
            </a:pPr>
            <a:r>
              <a:rPr lang="ru-RU" sz="2200" i="1" dirty="0">
                <a:latin typeface="Calibri Light"/>
                <a:ea typeface="+mn-ea"/>
                <a:cs typeface="Calibri Light"/>
              </a:rPr>
              <a:t> Разработка беспилотного транспорта для Арктики необходима для обеспечения безопасного перемещения, минимизации рисков и доступа к удаленным районам. Этот проект способствует развитию инноваций и поддержанию устойчивости экосистемы региона.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A0AAE8C-02A9-8288-7081-B037A4CE2B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394" r="1359"/>
          <a:stretch/>
        </p:blipFill>
        <p:spPr>
          <a:xfrm>
            <a:off x="7714986" y="0"/>
            <a:ext cx="447700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0">
            <a:extLst>
              <a:ext uri="{FF2B5EF4-FFF2-40B4-BE49-F238E27FC236}">
                <a16:creationId xmlns:a16="http://schemas.microsoft.com/office/drawing/2014/main" id="{B8678F72-4A79-9FDA-C88E-A49140092D28}"/>
              </a:ext>
            </a:extLst>
          </p:cNvPr>
          <p:cNvSpPr/>
          <p:nvPr/>
        </p:nvSpPr>
        <p:spPr>
          <a:xfrm>
            <a:off x="0" y="22194"/>
            <a:ext cx="12191996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B9CDE15-B995-9C9B-F203-680D61211A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277" y="270102"/>
            <a:ext cx="10515600" cy="1325559"/>
          </a:xfrm>
        </p:spPr>
        <p:txBody>
          <a:bodyPr/>
          <a:lstStyle/>
          <a:p>
            <a:pPr lvl="0"/>
            <a:r>
              <a:rPr lang="ru-RU" i="1" dirty="0">
                <a:cs typeface="Calibri Light"/>
              </a:rPr>
              <a:t>Проблемы</a:t>
            </a:r>
            <a:br>
              <a:rPr lang="ru-RU" i="1" dirty="0">
                <a:cs typeface="Calibri Light"/>
              </a:rPr>
            </a:br>
            <a:endParaRPr lang="en-US" i="1" dirty="0">
              <a:solidFill>
                <a:srgbClr val="000000"/>
              </a:solidFill>
              <a:cs typeface="Calibri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5A410F-D89D-BE9E-B714-5EDED76BCC57}"/>
              </a:ext>
            </a:extLst>
          </p:cNvPr>
          <p:cNvSpPr txBox="1"/>
          <p:nvPr/>
        </p:nvSpPr>
        <p:spPr>
          <a:xfrm>
            <a:off x="155378" y="1154097"/>
            <a:ext cx="5874438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i="1" dirty="0">
                <a:solidFill>
                  <a:srgbClr val="FFFFFF"/>
                </a:solidFill>
                <a:latin typeface="Calibri Light"/>
                <a:cs typeface="Calibri Light"/>
              </a:rPr>
              <a:t>- </a:t>
            </a:r>
            <a:r>
              <a:rPr lang="ru-RU" sz="2000" b="1" i="1" u="sng" dirty="0">
                <a:solidFill>
                  <a:srgbClr val="FFFFFF"/>
                </a:solidFill>
                <a:latin typeface="Calibri Light"/>
                <a:cs typeface="Calibri Light"/>
              </a:rPr>
              <a:t>Ограничения погодных условий: </a:t>
            </a:r>
            <a:r>
              <a:rPr lang="ru-RU" sz="2000" i="1" dirty="0">
                <a:solidFill>
                  <a:srgbClr val="FFFFFF"/>
                </a:solidFill>
                <a:latin typeface="Calibri Light"/>
                <a:cs typeface="Calibri Light"/>
              </a:rPr>
              <a:t>экстремальные климатические условия в Арктике, такие как низкие температуры, сильные ветры, метели и туманы, могут ограничивать использование вертолетов и других средств транспортировки.</a:t>
            </a:r>
            <a:br>
              <a:rPr lang="ru-RU" sz="2000" i="1" dirty="0">
                <a:solidFill>
                  <a:srgbClr val="FFFFFF"/>
                </a:solidFill>
                <a:latin typeface="Calibri Light"/>
                <a:cs typeface="Calibri Light"/>
              </a:rPr>
            </a:br>
            <a:br>
              <a:rPr lang="ru-RU" sz="2000" i="1" dirty="0">
                <a:solidFill>
                  <a:srgbClr val="FFFFFF"/>
                </a:solidFill>
                <a:latin typeface="Calibri Light"/>
                <a:cs typeface="Calibri Light"/>
              </a:rPr>
            </a:br>
            <a:r>
              <a:rPr lang="ru-RU" sz="2000" i="1" dirty="0">
                <a:solidFill>
                  <a:srgbClr val="FFFFFF"/>
                </a:solidFill>
                <a:latin typeface="Calibri Light"/>
                <a:cs typeface="Calibri Light"/>
              </a:rPr>
              <a:t>- </a:t>
            </a:r>
            <a:r>
              <a:rPr lang="ru-RU" sz="2000" b="1" i="1" u="sng" dirty="0">
                <a:solidFill>
                  <a:srgbClr val="FFFFFF"/>
                </a:solidFill>
                <a:latin typeface="Calibri Light"/>
                <a:cs typeface="Calibri Light"/>
              </a:rPr>
              <a:t>Ограниченная доступность: </a:t>
            </a:r>
            <a:r>
              <a:rPr lang="ru-RU" sz="2000" i="1" dirty="0">
                <a:solidFill>
                  <a:srgbClr val="FFFFFF"/>
                </a:solidFill>
                <a:latin typeface="Calibri Light"/>
                <a:cs typeface="Calibri Light"/>
              </a:rPr>
              <a:t>некоторые районы Арктики могут быть труднодоступными для традиционных транспортных средств из-за сложного рельефа и ледяных полей</a:t>
            </a:r>
            <a:r>
              <a:rPr lang="en-US" sz="2000" i="1" dirty="0">
                <a:solidFill>
                  <a:srgbClr val="FFFFFF"/>
                </a:solidFill>
                <a:latin typeface="Calibri Light"/>
                <a:cs typeface="Calibri Light"/>
              </a:rPr>
              <a:t>.</a:t>
            </a:r>
            <a:br>
              <a:rPr lang="ru-RU" sz="2000" i="1" dirty="0">
                <a:solidFill>
                  <a:srgbClr val="FFFFFF"/>
                </a:solidFill>
                <a:latin typeface="Calibri Light"/>
                <a:cs typeface="Calibri Light"/>
              </a:rPr>
            </a:br>
            <a:br>
              <a:rPr lang="ru-RU" sz="2000" i="1" dirty="0">
                <a:solidFill>
                  <a:srgbClr val="FFFFFF"/>
                </a:solidFill>
                <a:latin typeface="Calibri Light"/>
                <a:cs typeface="Calibri Light"/>
              </a:rPr>
            </a:br>
            <a:r>
              <a:rPr lang="ru-RU" sz="2000" i="1" dirty="0">
                <a:solidFill>
                  <a:srgbClr val="FFFFFF"/>
                </a:solidFill>
                <a:latin typeface="Calibri Light"/>
                <a:cs typeface="Calibri Light"/>
              </a:rPr>
              <a:t>- </a:t>
            </a:r>
            <a:r>
              <a:rPr lang="ru-RU" sz="2000" b="1" i="1" u="sng" dirty="0">
                <a:solidFill>
                  <a:srgbClr val="FFFFFF"/>
                </a:solidFill>
                <a:latin typeface="Calibri Light"/>
                <a:cs typeface="Calibri Light"/>
              </a:rPr>
              <a:t>Высокие затраты: </a:t>
            </a:r>
            <a:r>
              <a:rPr lang="ru-RU" sz="2000" i="1" dirty="0">
                <a:solidFill>
                  <a:srgbClr val="FFFFFF"/>
                </a:solidFill>
                <a:latin typeface="Calibri Light"/>
                <a:cs typeface="Calibri Light"/>
              </a:rPr>
              <a:t>транспортировка грузов и персонала в Артике может быть дорогостоящей из-за необходимости использования специализированных средств и оборудования.</a:t>
            </a:r>
            <a:br>
              <a:rPr lang="ru-RU" sz="1800" b="0" i="1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Times New Roman" pitchFamily="18"/>
              </a:rPr>
            </a:br>
            <a:br>
              <a:rPr lang="ru-RU" sz="1800" b="0" i="1" u="none" strike="noStrike" kern="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Times New Roman" pitchFamily="18"/>
              </a:rPr>
            </a:br>
            <a:endParaRPr lang="ru-RU" sz="1800" b="0" i="1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  <a:p>
            <a:endParaRPr lang="ru-RU" i="1" dirty="0"/>
          </a:p>
        </p:txBody>
      </p:sp>
      <p:pic>
        <p:nvPicPr>
          <p:cNvPr id="1026" name="Picture 2" descr="Российские научные станции в Арктике - РИА Новости, 30.09.2011">
            <a:extLst>
              <a:ext uri="{FF2B5EF4-FFF2-40B4-BE49-F238E27FC236}">
                <a16:creationId xmlns:a16="http://schemas.microsoft.com/office/drawing/2014/main" id="{92E01611-938A-791B-B462-B110523064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33" t="11277" r="4396" b="32213"/>
          <a:stretch/>
        </p:blipFill>
        <p:spPr bwMode="auto">
          <a:xfrm>
            <a:off x="6029816" y="1154097"/>
            <a:ext cx="5882162" cy="430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2534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5D30670E-FEBE-AD1E-AD31-37F2E2E7C0FE}"/>
              </a:ext>
            </a:extLst>
          </p:cNvPr>
          <p:cNvSpPr/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Прямоугольник 8">
            <a:extLst>
              <a:ext uri="{FF2B5EF4-FFF2-40B4-BE49-F238E27FC236}">
                <a16:creationId xmlns:a16="http://schemas.microsoft.com/office/drawing/2014/main" id="{5E12EA8B-1717-2F81-C3CD-D1BAF030FA99}"/>
              </a:ext>
            </a:extLst>
          </p:cNvPr>
          <p:cNvSpPr/>
          <p:nvPr/>
        </p:nvSpPr>
        <p:spPr>
          <a:xfrm>
            <a:off x="392005" y="73849"/>
            <a:ext cx="6883195" cy="107721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3200" i="1" kern="0" dirty="0">
                <a:solidFill>
                  <a:srgbClr val="FFFFFF"/>
                </a:solidFill>
                <a:latin typeface="Calibri Light"/>
                <a:cs typeface="Calibri Light"/>
              </a:rPr>
              <a:t>Основные методы транспортировки в Арктике включают:</a:t>
            </a:r>
          </a:p>
        </p:txBody>
      </p:sp>
      <p:sp>
        <p:nvSpPr>
          <p:cNvPr id="4" name="Прямоугольник 16">
            <a:extLst>
              <a:ext uri="{FF2B5EF4-FFF2-40B4-BE49-F238E27FC236}">
                <a16:creationId xmlns:a16="http://schemas.microsoft.com/office/drawing/2014/main" id="{BE99EB1A-7991-C0D7-5711-A9CE2B5E2539}"/>
              </a:ext>
            </a:extLst>
          </p:cNvPr>
          <p:cNvSpPr/>
          <p:nvPr/>
        </p:nvSpPr>
        <p:spPr>
          <a:xfrm>
            <a:off x="71348" y="1287221"/>
            <a:ext cx="8163520" cy="64633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b="1" i="1" kern="0" dirty="0">
                <a:solidFill>
                  <a:srgbClr val="FFFFFF"/>
                </a:solidFill>
                <a:latin typeface="Calibri Light"/>
                <a:cs typeface="Calibri Light"/>
              </a:rPr>
              <a:t>1</a:t>
            </a:r>
            <a:r>
              <a:rPr lang="ru-RU" i="1" kern="0" dirty="0">
                <a:solidFill>
                  <a:srgbClr val="FFFFFF"/>
                </a:solidFill>
                <a:latin typeface="Calibri Light"/>
                <a:cs typeface="Calibri Light"/>
              </a:rPr>
              <a:t>. </a:t>
            </a:r>
            <a:r>
              <a:rPr lang="ru-RU" i="1" u="sng" kern="0" dirty="0">
                <a:solidFill>
                  <a:srgbClr val="FFFFFF"/>
                </a:solidFill>
                <a:latin typeface="Calibri Light"/>
                <a:cs typeface="Calibri Light"/>
              </a:rPr>
              <a:t>Вертолеты</a:t>
            </a:r>
            <a:r>
              <a:rPr lang="ru-RU" i="1" kern="0" dirty="0">
                <a:solidFill>
                  <a:srgbClr val="FFFFFF"/>
                </a:solidFill>
                <a:latin typeface="Calibri Light"/>
                <a:cs typeface="Calibri Light"/>
              </a:rPr>
              <a:t>  являются одним из наиболее распространенных и универсальных средств транспортировки в Арктике.</a:t>
            </a:r>
          </a:p>
        </p:txBody>
      </p:sp>
      <p:sp>
        <p:nvSpPr>
          <p:cNvPr id="5" name="Прямоугольник 20">
            <a:extLst>
              <a:ext uri="{FF2B5EF4-FFF2-40B4-BE49-F238E27FC236}">
                <a16:creationId xmlns:a16="http://schemas.microsoft.com/office/drawing/2014/main" id="{88E5D35E-CBB7-9B3E-1506-96345D93A965}"/>
              </a:ext>
            </a:extLst>
          </p:cNvPr>
          <p:cNvSpPr/>
          <p:nvPr/>
        </p:nvSpPr>
        <p:spPr>
          <a:xfrm>
            <a:off x="71348" y="2007954"/>
            <a:ext cx="7203852" cy="64633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b="1" i="1" kern="0" dirty="0">
                <a:solidFill>
                  <a:srgbClr val="FFFFFF"/>
                </a:solidFill>
                <a:latin typeface="Calibri Light"/>
                <a:cs typeface="Calibri Light"/>
              </a:rPr>
              <a:t>2</a:t>
            </a:r>
            <a:r>
              <a:rPr lang="ru-RU" i="1" kern="0" dirty="0">
                <a:solidFill>
                  <a:srgbClr val="FFFFFF"/>
                </a:solidFill>
                <a:latin typeface="Calibri Light"/>
                <a:cs typeface="Calibri Light"/>
              </a:rPr>
              <a:t>. </a:t>
            </a:r>
            <a:r>
              <a:rPr lang="ru-RU" i="1" u="sng" kern="0" dirty="0">
                <a:solidFill>
                  <a:srgbClr val="FFFFFF"/>
                </a:solidFill>
                <a:latin typeface="Calibri Light"/>
                <a:cs typeface="Calibri Light"/>
              </a:rPr>
              <a:t>Снегоходы</a:t>
            </a:r>
            <a:r>
              <a:rPr lang="ru-RU" i="1" kern="0" dirty="0">
                <a:solidFill>
                  <a:srgbClr val="FFFFFF"/>
                </a:solidFill>
                <a:latin typeface="Calibri Light"/>
                <a:cs typeface="Calibri Light"/>
              </a:rPr>
              <a:t> используются для передвижения по ледяным поверхностям и снежным полям в Арктике.</a:t>
            </a:r>
          </a:p>
        </p:txBody>
      </p:sp>
      <p:sp>
        <p:nvSpPr>
          <p:cNvPr id="6" name="Прямоугольник 22">
            <a:extLst>
              <a:ext uri="{FF2B5EF4-FFF2-40B4-BE49-F238E27FC236}">
                <a16:creationId xmlns:a16="http://schemas.microsoft.com/office/drawing/2014/main" id="{25208B6B-5C5F-D197-D808-D12824CCB21D}"/>
              </a:ext>
            </a:extLst>
          </p:cNvPr>
          <p:cNvSpPr/>
          <p:nvPr/>
        </p:nvSpPr>
        <p:spPr>
          <a:xfrm>
            <a:off x="57027" y="2774607"/>
            <a:ext cx="6520303" cy="64633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b="1" i="1" kern="0" dirty="0">
                <a:solidFill>
                  <a:srgbClr val="FFFFFF"/>
                </a:solidFill>
                <a:latin typeface="Calibri Light"/>
                <a:cs typeface="Calibri Light"/>
              </a:rPr>
              <a:t>3</a:t>
            </a:r>
            <a:r>
              <a:rPr lang="ru-RU" i="1" kern="0" dirty="0">
                <a:solidFill>
                  <a:srgbClr val="FFFFFF"/>
                </a:solidFill>
                <a:latin typeface="Calibri Light"/>
                <a:cs typeface="Calibri Light"/>
              </a:rPr>
              <a:t>. </a:t>
            </a:r>
            <a:r>
              <a:rPr lang="ru-RU" i="1" u="sng" kern="0" dirty="0">
                <a:solidFill>
                  <a:srgbClr val="FFFFFF"/>
                </a:solidFill>
                <a:latin typeface="Calibri Light"/>
                <a:cs typeface="Calibri Light"/>
              </a:rPr>
              <a:t>Гусеничные транспортные средства</a:t>
            </a:r>
            <a:r>
              <a:rPr lang="ru-RU" i="1" kern="0" dirty="0">
                <a:solidFill>
                  <a:srgbClr val="FFFFFF"/>
                </a:solidFill>
                <a:latin typeface="Calibri Light"/>
                <a:cs typeface="Calibri Light"/>
              </a:rPr>
              <a:t>  используются для передвижения по пересеченной местности и ледяным полям.</a:t>
            </a:r>
          </a:p>
        </p:txBody>
      </p:sp>
      <p:sp>
        <p:nvSpPr>
          <p:cNvPr id="7" name="Прямоугольник 24">
            <a:extLst>
              <a:ext uri="{FF2B5EF4-FFF2-40B4-BE49-F238E27FC236}">
                <a16:creationId xmlns:a16="http://schemas.microsoft.com/office/drawing/2014/main" id="{38379E24-2527-5D0B-E2A5-B0A766FA9CF0}"/>
              </a:ext>
            </a:extLst>
          </p:cNvPr>
          <p:cNvSpPr/>
          <p:nvPr/>
        </p:nvSpPr>
        <p:spPr>
          <a:xfrm>
            <a:off x="113783" y="3604397"/>
            <a:ext cx="6505982" cy="84023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  <a:buSzPct val="100000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b="1" i="1" kern="0" dirty="0">
                <a:solidFill>
                  <a:srgbClr val="FFFFFF"/>
                </a:solidFill>
                <a:latin typeface="Calibri Light"/>
                <a:cs typeface="Calibri Light"/>
              </a:rPr>
              <a:t>4</a:t>
            </a:r>
            <a:r>
              <a:rPr lang="ru-RU" i="1" kern="0" dirty="0">
                <a:solidFill>
                  <a:srgbClr val="FFFFFF"/>
                </a:solidFill>
                <a:latin typeface="Calibri Light"/>
                <a:cs typeface="Calibri Light"/>
              </a:rPr>
              <a:t>. </a:t>
            </a:r>
            <a:r>
              <a:rPr lang="ru-RU" i="1" u="sng" kern="0" dirty="0">
                <a:solidFill>
                  <a:srgbClr val="FFFFFF"/>
                </a:solidFill>
                <a:latin typeface="Calibri Light"/>
                <a:cs typeface="Calibri Light"/>
              </a:rPr>
              <a:t>Легковые автомобили</a:t>
            </a:r>
            <a:r>
              <a:rPr lang="ru-RU" i="1" kern="0" dirty="0">
                <a:solidFill>
                  <a:srgbClr val="FFFFFF"/>
                </a:solidFill>
                <a:latin typeface="Calibri Light"/>
                <a:cs typeface="Calibri Light"/>
              </a:rPr>
              <a:t> обеспечивают удобство и мобильность для персонала, но ограничены в использовании на ледяных поверхностях.</a:t>
            </a:r>
          </a:p>
        </p:txBody>
      </p:sp>
      <p:pic>
        <p:nvPicPr>
          <p:cNvPr id="5122" name="Picture 2" descr="ВЕРТОЛЕТЫ В АНТАРКТИДЕ">
            <a:extLst>
              <a:ext uri="{FF2B5EF4-FFF2-40B4-BE49-F238E27FC236}">
                <a16:creationId xmlns:a16="http://schemas.microsoft.com/office/drawing/2014/main" id="{9DD61C1C-82E8-129A-EA63-01611E4D4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0017" y="143046"/>
            <a:ext cx="3697552" cy="2771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Буран С-640А1Ц труженик проверенный временем | Автомобильный журнал">
            <a:extLst>
              <a:ext uri="{FF2B5EF4-FFF2-40B4-BE49-F238E27FC236}">
                <a16:creationId xmlns:a16="http://schemas.microsoft.com/office/drawing/2014/main" id="{701448E2-F47B-F409-B638-7200110D2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676" y="3060022"/>
            <a:ext cx="5431893" cy="367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Транспорт в Антарктиде | Григорий И. | Дзен">
            <a:extLst>
              <a:ext uri="{FF2B5EF4-FFF2-40B4-BE49-F238E27FC236}">
                <a16:creationId xmlns:a16="http://schemas.microsoft.com/office/drawing/2014/main" id="{FEFAA6CF-2BAA-C366-1408-DA9A98C93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6718" y="4363150"/>
            <a:ext cx="3050612" cy="2374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Тачка на прокачку: как проектируют автомобили, на которых покоряют  Антарктиду">
            <a:extLst>
              <a:ext uri="{FF2B5EF4-FFF2-40B4-BE49-F238E27FC236}">
                <a16:creationId xmlns:a16="http://schemas.microsoft.com/office/drawing/2014/main" id="{0D86D455-47AC-7DC2-668E-000489F4F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48" y="4582750"/>
            <a:ext cx="3135481" cy="2090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53EE3CD1-D390-00A1-94E7-0A29E56AA0B9}"/>
              </a:ext>
            </a:extLst>
          </p:cNvPr>
          <p:cNvSpPr/>
          <p:nvPr/>
        </p:nvSpPr>
        <p:spPr>
          <a:xfrm>
            <a:off x="3014569" y="0"/>
            <a:ext cx="9183483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3" name="Объект 6">
            <a:extLst>
              <a:ext uri="{FF2B5EF4-FFF2-40B4-BE49-F238E27FC236}">
                <a16:creationId xmlns:a16="http://schemas.microsoft.com/office/drawing/2014/main" id="{AA2B0DC7-B0F3-7498-EBE3-AE2686A0DCD0}"/>
              </a:ext>
            </a:extLst>
          </p:cNvPr>
          <p:cNvGrpSpPr/>
          <p:nvPr/>
        </p:nvGrpSpPr>
        <p:grpSpPr>
          <a:xfrm>
            <a:off x="3141072" y="1060100"/>
            <a:ext cx="8038555" cy="4080684"/>
            <a:chOff x="3141072" y="1060100"/>
            <a:chExt cx="8038555" cy="4080684"/>
          </a:xfrm>
        </p:grpSpPr>
        <p:sp>
          <p:nvSpPr>
            <p:cNvPr id="4" name="Полилиния 4">
              <a:extLst>
                <a:ext uri="{FF2B5EF4-FFF2-40B4-BE49-F238E27FC236}">
                  <a16:creationId xmlns:a16="http://schemas.microsoft.com/office/drawing/2014/main" id="{30EB39E0-F86D-DA41-BA11-A2EA0089719C}"/>
                </a:ext>
              </a:extLst>
            </p:cNvPr>
            <p:cNvSpPr/>
            <p:nvPr/>
          </p:nvSpPr>
          <p:spPr>
            <a:xfrm>
              <a:off x="3170160" y="1060100"/>
              <a:ext cx="8009467" cy="12120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09467"/>
                <a:gd name="f7" fmla="val 1212046"/>
                <a:gd name="f8" fmla="val 202012"/>
                <a:gd name="f9" fmla="val 90444"/>
                <a:gd name="f10" fmla="val 7807455"/>
                <a:gd name="f11" fmla="val 7919023"/>
                <a:gd name="f12" fmla="val 1010034"/>
                <a:gd name="f13" fmla="val 1121602"/>
                <a:gd name="f14" fmla="+- 0 0 -90"/>
                <a:gd name="f15" fmla="*/ f3 1 8009467"/>
                <a:gd name="f16" fmla="*/ f4 1 1212046"/>
                <a:gd name="f17" fmla="+- f7 0 f5"/>
                <a:gd name="f18" fmla="+- f6 0 f5"/>
                <a:gd name="f19" fmla="*/ f14 f0 1"/>
                <a:gd name="f20" fmla="*/ f18 1 8009467"/>
                <a:gd name="f21" fmla="*/ f17 1 1212046"/>
                <a:gd name="f22" fmla="*/ 0 f18 1"/>
                <a:gd name="f23" fmla="*/ 202012 f17 1"/>
                <a:gd name="f24" fmla="*/ 202012 f18 1"/>
                <a:gd name="f25" fmla="*/ 0 f17 1"/>
                <a:gd name="f26" fmla="*/ 7807455 f18 1"/>
                <a:gd name="f27" fmla="*/ 8009467 f18 1"/>
                <a:gd name="f28" fmla="*/ 1010034 f17 1"/>
                <a:gd name="f29" fmla="*/ 1212046 f17 1"/>
                <a:gd name="f30" fmla="*/ f19 1 f2"/>
                <a:gd name="f31" fmla="*/ f22 1 8009467"/>
                <a:gd name="f32" fmla="*/ f23 1 1212046"/>
                <a:gd name="f33" fmla="*/ f24 1 8009467"/>
                <a:gd name="f34" fmla="*/ f25 1 1212046"/>
                <a:gd name="f35" fmla="*/ f26 1 8009467"/>
                <a:gd name="f36" fmla="*/ f27 1 8009467"/>
                <a:gd name="f37" fmla="*/ f28 1 1212046"/>
                <a:gd name="f38" fmla="*/ f29 1 1212046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8009467" h="1212046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5B9BD5"/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27750" tIns="127750" rIns="127750" bIns="127750" anchor="ctr" anchorCtr="0" compatLnSpc="1">
              <a:noAutofit/>
            </a:bodyPr>
            <a:lstStyle/>
            <a:p>
              <a:pPr marL="0" marR="0" lvl="0" indent="0" algn="l" defTabSz="800100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8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ru-RU" i="1" dirty="0">
                  <a:solidFill>
                    <a:srgbClr val="FFFFFF"/>
                  </a:solidFill>
                  <a:latin typeface="Calibri Light"/>
                  <a:cs typeface="Calibri Light"/>
                </a:rPr>
                <a:t>1) </a:t>
              </a:r>
              <a:r>
                <a:rPr lang="ru-RU" b="1" i="1" u="sng" dirty="0">
                  <a:solidFill>
                    <a:srgbClr val="FFFFFF"/>
                  </a:solidFill>
                  <a:latin typeface="Calibri Light"/>
                  <a:cs typeface="Calibri Light"/>
                </a:rPr>
                <a:t>Обеспечение безопасности: </a:t>
              </a:r>
              <a:r>
                <a:rPr lang="ru-RU" i="1" dirty="0">
                  <a:solidFill>
                    <a:srgbClr val="FFFFFF"/>
                  </a:solidFill>
                  <a:latin typeface="Calibri Light"/>
                  <a:cs typeface="Calibri Light"/>
                </a:rPr>
                <a:t>использование беспилотных транспортных средств для минимизации риска и быстрой реакции на изменения в окружающей среде, избегая опасных участков и предотвращая аварии</a:t>
              </a:r>
              <a:r>
                <a:rPr lang="ru-RU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.</a:t>
              </a:r>
              <a:endParaRPr lang="en-US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5" name="Полилиния 5">
              <a:extLst>
                <a:ext uri="{FF2B5EF4-FFF2-40B4-BE49-F238E27FC236}">
                  <a16:creationId xmlns:a16="http://schemas.microsoft.com/office/drawing/2014/main" id="{22EDE8C7-6CE0-766D-B71D-1513AEB21F43}"/>
                </a:ext>
              </a:extLst>
            </p:cNvPr>
            <p:cNvSpPr/>
            <p:nvPr/>
          </p:nvSpPr>
          <p:spPr>
            <a:xfrm>
              <a:off x="3141072" y="2494419"/>
              <a:ext cx="8009467" cy="12120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09467"/>
                <a:gd name="f7" fmla="val 1212046"/>
                <a:gd name="f8" fmla="val 202012"/>
                <a:gd name="f9" fmla="val 90444"/>
                <a:gd name="f10" fmla="val 7807455"/>
                <a:gd name="f11" fmla="val 7919023"/>
                <a:gd name="f12" fmla="val 1010034"/>
                <a:gd name="f13" fmla="val 1121602"/>
                <a:gd name="f14" fmla="+- 0 0 -90"/>
                <a:gd name="f15" fmla="*/ f3 1 8009467"/>
                <a:gd name="f16" fmla="*/ f4 1 1212046"/>
                <a:gd name="f17" fmla="+- f7 0 f5"/>
                <a:gd name="f18" fmla="+- f6 0 f5"/>
                <a:gd name="f19" fmla="*/ f14 f0 1"/>
                <a:gd name="f20" fmla="*/ f18 1 8009467"/>
                <a:gd name="f21" fmla="*/ f17 1 1212046"/>
                <a:gd name="f22" fmla="*/ 0 f18 1"/>
                <a:gd name="f23" fmla="*/ 202012 f17 1"/>
                <a:gd name="f24" fmla="*/ 202012 f18 1"/>
                <a:gd name="f25" fmla="*/ 0 f17 1"/>
                <a:gd name="f26" fmla="*/ 7807455 f18 1"/>
                <a:gd name="f27" fmla="*/ 8009467 f18 1"/>
                <a:gd name="f28" fmla="*/ 1010034 f17 1"/>
                <a:gd name="f29" fmla="*/ 1212046 f17 1"/>
                <a:gd name="f30" fmla="*/ f19 1 f2"/>
                <a:gd name="f31" fmla="*/ f22 1 8009467"/>
                <a:gd name="f32" fmla="*/ f23 1 1212046"/>
                <a:gd name="f33" fmla="*/ f24 1 8009467"/>
                <a:gd name="f34" fmla="*/ f25 1 1212046"/>
                <a:gd name="f35" fmla="*/ f26 1 8009467"/>
                <a:gd name="f36" fmla="*/ f27 1 8009467"/>
                <a:gd name="f37" fmla="*/ f28 1 1212046"/>
                <a:gd name="f38" fmla="*/ f29 1 1212046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8009467" h="1212046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5B9BD5"/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23937" tIns="123937" rIns="123937" bIns="123937" anchor="ctr" anchorCtr="0" compatLnSpc="1">
              <a:noAutofit/>
            </a:bodyPr>
            <a:lstStyle/>
            <a:p>
              <a:pPr marL="0" marR="0" lvl="0" indent="0" algn="l" defTabSz="755651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7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ru-RU" i="1" kern="0" dirty="0">
                  <a:solidFill>
                    <a:srgbClr val="FFFFFF"/>
                  </a:solidFill>
                  <a:latin typeface="Calibri Light"/>
                  <a:cs typeface="Calibri Light"/>
                </a:rPr>
                <a:t>2) Повышение эффективности передвижения, сокращение времени и затрат на транспортировку грузов и персонала, улучшение доступа к удаленным районам, ускорение научных и исследовательских работ, и оптимизация использования ресурсов.</a:t>
              </a:r>
            </a:p>
          </p:txBody>
        </p:sp>
        <p:sp>
          <p:nvSpPr>
            <p:cNvPr id="6" name="Полилиния 6">
              <a:extLst>
                <a:ext uri="{FF2B5EF4-FFF2-40B4-BE49-F238E27FC236}">
                  <a16:creationId xmlns:a16="http://schemas.microsoft.com/office/drawing/2014/main" id="{7F9F938F-1801-C986-FD19-3E2845EAFCC3}"/>
                </a:ext>
              </a:extLst>
            </p:cNvPr>
            <p:cNvSpPr/>
            <p:nvPr/>
          </p:nvSpPr>
          <p:spPr>
            <a:xfrm>
              <a:off x="3141072" y="3928738"/>
              <a:ext cx="8009467" cy="121204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009467"/>
                <a:gd name="f7" fmla="val 1212046"/>
                <a:gd name="f8" fmla="val 202012"/>
                <a:gd name="f9" fmla="val 90444"/>
                <a:gd name="f10" fmla="val 7807455"/>
                <a:gd name="f11" fmla="val 7919023"/>
                <a:gd name="f12" fmla="val 1010034"/>
                <a:gd name="f13" fmla="val 1121602"/>
                <a:gd name="f14" fmla="+- 0 0 -90"/>
                <a:gd name="f15" fmla="*/ f3 1 8009467"/>
                <a:gd name="f16" fmla="*/ f4 1 1212046"/>
                <a:gd name="f17" fmla="+- f7 0 f5"/>
                <a:gd name="f18" fmla="+- f6 0 f5"/>
                <a:gd name="f19" fmla="*/ f14 f0 1"/>
                <a:gd name="f20" fmla="*/ f18 1 8009467"/>
                <a:gd name="f21" fmla="*/ f17 1 1212046"/>
                <a:gd name="f22" fmla="*/ 0 f18 1"/>
                <a:gd name="f23" fmla="*/ 202012 f17 1"/>
                <a:gd name="f24" fmla="*/ 202012 f18 1"/>
                <a:gd name="f25" fmla="*/ 0 f17 1"/>
                <a:gd name="f26" fmla="*/ 7807455 f18 1"/>
                <a:gd name="f27" fmla="*/ 8009467 f18 1"/>
                <a:gd name="f28" fmla="*/ 1010034 f17 1"/>
                <a:gd name="f29" fmla="*/ 1212046 f17 1"/>
                <a:gd name="f30" fmla="*/ f19 1 f2"/>
                <a:gd name="f31" fmla="*/ f22 1 8009467"/>
                <a:gd name="f32" fmla="*/ f23 1 1212046"/>
                <a:gd name="f33" fmla="*/ f24 1 8009467"/>
                <a:gd name="f34" fmla="*/ f25 1 1212046"/>
                <a:gd name="f35" fmla="*/ f26 1 8009467"/>
                <a:gd name="f36" fmla="*/ f27 1 8009467"/>
                <a:gd name="f37" fmla="*/ f28 1 1212046"/>
                <a:gd name="f38" fmla="*/ f29 1 1212046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8009467" h="1212046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5B9BD5"/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123937" tIns="123937" rIns="123937" bIns="123937" anchor="ctr" anchorCtr="0" compatLnSpc="1">
              <a:noAutofit/>
            </a:bodyPr>
            <a:lstStyle/>
            <a:p>
              <a:pPr marL="0" marR="0" lvl="0" indent="0" algn="l" defTabSz="755651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7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ru-RU" i="1" kern="0" dirty="0">
                  <a:solidFill>
                    <a:srgbClr val="FFFFFF"/>
                  </a:solidFill>
                  <a:latin typeface="Calibri Light"/>
                  <a:cs typeface="Calibri Light"/>
                </a:rPr>
                <a:t>3)Использование беспилотного транспорта вместо традиционных средств передвижения поможет снизить негативное воздействие на окружающую среду благодаря экологически чистым и энергоэффективным моделям, способствуя сохранению уникальной природной среды Арктики</a:t>
              </a:r>
              <a:r>
                <a:rPr lang="ru-RU" b="0" i="0" u="none" strike="noStrike" kern="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. </a:t>
              </a:r>
            </a:p>
          </p:txBody>
        </p:sp>
      </p:grpSp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AC8352ED-4EF6-CB74-8AD5-BE63926F7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483" y="0"/>
            <a:ext cx="3047996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Полилиния 9">
            <a:extLst>
              <a:ext uri="{FF2B5EF4-FFF2-40B4-BE49-F238E27FC236}">
                <a16:creationId xmlns:a16="http://schemas.microsoft.com/office/drawing/2014/main" id="{812B0E13-70F8-4DEA-FE77-F1A998AA091E}"/>
              </a:ext>
            </a:extLst>
          </p:cNvPr>
          <p:cNvSpPr/>
          <p:nvPr/>
        </p:nvSpPr>
        <p:spPr>
          <a:xfrm>
            <a:off x="3170160" y="5460341"/>
            <a:ext cx="8009467" cy="1250149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8009467"/>
              <a:gd name="f7" fmla="val 2062125"/>
              <a:gd name="f8" fmla="val 343694"/>
              <a:gd name="f9" fmla="val 153877"/>
              <a:gd name="f10" fmla="val 7665773"/>
              <a:gd name="f11" fmla="val 7855590"/>
              <a:gd name="f12" fmla="val 1718431"/>
              <a:gd name="f13" fmla="val 1908248"/>
              <a:gd name="f14" fmla="+- 0 0 -90"/>
              <a:gd name="f15" fmla="*/ f3 1 8009467"/>
              <a:gd name="f16" fmla="*/ f4 1 2062125"/>
              <a:gd name="f17" fmla="+- f7 0 f5"/>
              <a:gd name="f18" fmla="+- f6 0 f5"/>
              <a:gd name="f19" fmla="*/ f14 f0 1"/>
              <a:gd name="f20" fmla="*/ f18 1 8009467"/>
              <a:gd name="f21" fmla="*/ f17 1 2062125"/>
              <a:gd name="f22" fmla="*/ 0 f18 1"/>
              <a:gd name="f23" fmla="*/ 343694 f17 1"/>
              <a:gd name="f24" fmla="*/ 343694 f18 1"/>
              <a:gd name="f25" fmla="*/ 0 f17 1"/>
              <a:gd name="f26" fmla="*/ 7665773 f18 1"/>
              <a:gd name="f27" fmla="*/ 8009467 f18 1"/>
              <a:gd name="f28" fmla="*/ 1718431 f17 1"/>
              <a:gd name="f29" fmla="*/ 2062125 f17 1"/>
              <a:gd name="f30" fmla="*/ f19 1 f2"/>
              <a:gd name="f31" fmla="*/ f22 1 8009467"/>
              <a:gd name="f32" fmla="*/ f23 1 2062125"/>
              <a:gd name="f33" fmla="*/ f24 1 8009467"/>
              <a:gd name="f34" fmla="*/ f25 1 2062125"/>
              <a:gd name="f35" fmla="*/ f26 1 8009467"/>
              <a:gd name="f36" fmla="*/ f27 1 8009467"/>
              <a:gd name="f37" fmla="*/ f28 1 2062125"/>
              <a:gd name="f38" fmla="*/ f29 1 2062125"/>
              <a:gd name="f39" fmla="*/ f5 1 f20"/>
              <a:gd name="f40" fmla="*/ f6 1 f20"/>
              <a:gd name="f41" fmla="*/ f5 1 f21"/>
              <a:gd name="f42" fmla="*/ f7 1 f21"/>
              <a:gd name="f43" fmla="+- f30 0 f1"/>
              <a:gd name="f44" fmla="*/ f31 1 f20"/>
              <a:gd name="f45" fmla="*/ f32 1 f21"/>
              <a:gd name="f46" fmla="*/ f33 1 f20"/>
              <a:gd name="f47" fmla="*/ f34 1 f21"/>
              <a:gd name="f48" fmla="*/ f35 1 f20"/>
              <a:gd name="f49" fmla="*/ f36 1 f20"/>
              <a:gd name="f50" fmla="*/ f37 1 f21"/>
              <a:gd name="f51" fmla="*/ f38 1 f21"/>
              <a:gd name="f52" fmla="*/ f39 f15 1"/>
              <a:gd name="f53" fmla="*/ f40 f15 1"/>
              <a:gd name="f54" fmla="*/ f42 f16 1"/>
              <a:gd name="f55" fmla="*/ f41 f16 1"/>
              <a:gd name="f56" fmla="*/ f44 f15 1"/>
              <a:gd name="f57" fmla="*/ f45 f16 1"/>
              <a:gd name="f58" fmla="*/ f46 f15 1"/>
              <a:gd name="f59" fmla="*/ f47 f16 1"/>
              <a:gd name="f60" fmla="*/ f48 f15 1"/>
              <a:gd name="f61" fmla="*/ f49 f15 1"/>
              <a:gd name="f62" fmla="*/ f50 f16 1"/>
              <a:gd name="f63" fmla="*/ f51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3">
                <a:pos x="f56" y="f57"/>
              </a:cxn>
              <a:cxn ang="f43">
                <a:pos x="f58" y="f59"/>
              </a:cxn>
              <a:cxn ang="f43">
                <a:pos x="f60" y="f59"/>
              </a:cxn>
              <a:cxn ang="f43">
                <a:pos x="f61" y="f57"/>
              </a:cxn>
              <a:cxn ang="f43">
                <a:pos x="f61" y="f62"/>
              </a:cxn>
              <a:cxn ang="f43">
                <a:pos x="f60" y="f63"/>
              </a:cxn>
              <a:cxn ang="f43">
                <a:pos x="f58" y="f63"/>
              </a:cxn>
              <a:cxn ang="f43">
                <a:pos x="f56" y="f62"/>
              </a:cxn>
              <a:cxn ang="f43">
                <a:pos x="f56" y="f57"/>
              </a:cxn>
            </a:cxnLst>
            <a:rect l="f52" t="f55" r="f53" b="f54"/>
            <a:pathLst>
              <a:path w="8009467" h="2062125">
                <a:moveTo>
                  <a:pt x="f5" y="f8"/>
                </a:moveTo>
                <a:cubicBezTo>
                  <a:pt x="f5" y="f9"/>
                  <a:pt x="f9" y="f5"/>
                  <a:pt x="f8" y="f5"/>
                </a:cubicBezTo>
                <a:lnTo>
                  <a:pt x="f10" y="f5"/>
                </a:lnTo>
                <a:cubicBezTo>
                  <a:pt x="f11" y="f5"/>
                  <a:pt x="f6" y="f9"/>
                  <a:pt x="f6" y="f8"/>
                </a:cubicBezTo>
                <a:lnTo>
                  <a:pt x="f6" y="f12"/>
                </a:lnTo>
                <a:cubicBezTo>
                  <a:pt x="f6" y="f13"/>
                  <a:pt x="f11" y="f7"/>
                  <a:pt x="f10" y="f7"/>
                </a:cubicBezTo>
                <a:lnTo>
                  <a:pt x="f8" y="f7"/>
                </a:lnTo>
                <a:cubicBezTo>
                  <a:pt x="f9" y="f7"/>
                  <a:pt x="f5" y="f13"/>
                  <a:pt x="f5" y="f12"/>
                </a:cubicBezTo>
                <a:lnTo>
                  <a:pt x="f5" y="f8"/>
                </a:lnTo>
                <a:close/>
              </a:path>
            </a:pathLst>
          </a:custGeom>
          <a:solidFill>
            <a:srgbClr val="5B9BD5"/>
          </a:solidFill>
          <a:ln w="12701" cap="flat">
            <a:solidFill>
              <a:srgbClr val="FFFFFF"/>
            </a:solidFill>
            <a:prstDash val="solid"/>
            <a:miter/>
          </a:ln>
        </p:spPr>
        <p:txBody>
          <a:bodyPr vert="horz" wrap="square" lIns="192106" tIns="192106" rIns="192106" bIns="192106" anchor="ctr" anchorCtr="0" compatLnSpc="1">
            <a:noAutofit/>
          </a:bodyPr>
          <a:lstStyle/>
          <a:p>
            <a:pPr marL="0" marR="0" lvl="0" indent="0" algn="l" defTabSz="1066803" rtl="0" fontAlgn="auto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i="1" kern="0" dirty="0">
                <a:solidFill>
                  <a:srgbClr val="FFFFFF"/>
                </a:solidFill>
                <a:latin typeface="Calibri Light"/>
                <a:cs typeface="Calibri Light"/>
              </a:rPr>
              <a:t>4) </a:t>
            </a:r>
            <a:r>
              <a:rPr lang="ru-RU" b="1" i="1" u="sng" kern="0" dirty="0">
                <a:solidFill>
                  <a:srgbClr val="FFFFFF"/>
                </a:solidFill>
                <a:latin typeface="Calibri Light"/>
                <a:cs typeface="Calibri Light"/>
              </a:rPr>
              <a:t>Стимуляция инноваций</a:t>
            </a:r>
            <a:r>
              <a:rPr lang="ru-RU" i="1" kern="0" dirty="0">
                <a:solidFill>
                  <a:srgbClr val="FFFFFF"/>
                </a:solidFill>
                <a:latin typeface="Calibri Light"/>
                <a:cs typeface="Calibri Light"/>
              </a:rPr>
              <a:t> в автоматизации, ИИ, дистанционном управлении и дронах, расширение границы технического прогресса для экстремальных условий.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36CAC8-0B89-B9A8-21E5-AD81955ACDA0}"/>
              </a:ext>
            </a:extLst>
          </p:cNvPr>
          <p:cNvSpPr txBox="1"/>
          <p:nvPr/>
        </p:nvSpPr>
        <p:spPr>
          <a:xfrm>
            <a:off x="3170160" y="206885"/>
            <a:ext cx="8843789" cy="584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3200" i="1" dirty="0">
                <a:solidFill>
                  <a:srgbClr val="FFFFFF"/>
                </a:solidFill>
                <a:latin typeface="Calibri Light"/>
                <a:cs typeface="Calibri Light"/>
              </a:rPr>
              <a:t>Преимущества</a:t>
            </a:r>
            <a:r>
              <a:rPr lang="ru-RU" sz="3200" b="1" i="1" dirty="0">
                <a:solidFill>
                  <a:srgbClr val="FFFFFF"/>
                </a:solidFill>
                <a:latin typeface="Calibri Light"/>
                <a:cs typeface="Calibri Light"/>
              </a:rPr>
              <a:t> беспилотного транспорта</a:t>
            </a:r>
            <a:r>
              <a:rPr lang="en-US" sz="3200" b="1" i="1" dirty="0">
                <a:solidFill>
                  <a:srgbClr val="FFFFFF"/>
                </a:solidFill>
                <a:latin typeface="Calibri Light"/>
                <a:cs typeface="Calibri Light"/>
              </a:rPr>
              <a:t>: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8173A598-0385-CACF-79A6-3D70905C31E5}"/>
              </a:ext>
            </a:extLst>
          </p:cNvPr>
          <p:cNvSpPr/>
          <p:nvPr/>
        </p:nvSpPr>
        <p:spPr>
          <a:xfrm>
            <a:off x="4" y="0"/>
            <a:ext cx="12191996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2436CF3-F1BC-B1EC-8637-0C0D229321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4589" y="271276"/>
            <a:ext cx="4327209" cy="1325559"/>
          </a:xfrm>
        </p:spPr>
        <p:txBody>
          <a:bodyPr>
            <a:normAutofit/>
          </a:bodyPr>
          <a:lstStyle/>
          <a:p>
            <a:pPr lvl="0"/>
            <a:r>
              <a:rPr lang="ru-RU" i="1" kern="0" dirty="0">
                <a:ea typeface="+mn-ea"/>
                <a:cs typeface="Calibri Light"/>
              </a:rPr>
              <a:t>Цель</a:t>
            </a:r>
            <a:r>
              <a:rPr lang="ru-RU" b="1" i="1" kern="0" dirty="0">
                <a:ea typeface="+mn-ea"/>
                <a:cs typeface="Calibri Light"/>
              </a:rPr>
              <a:t> </a:t>
            </a:r>
            <a:r>
              <a:rPr lang="ru-RU" i="1" kern="0" dirty="0">
                <a:ea typeface="+mn-ea"/>
                <a:cs typeface="Calibri Light"/>
              </a:rPr>
              <a:t>проекта 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171838C2-39D4-F081-24CB-45715780B5F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60609" y="2000157"/>
            <a:ext cx="4509045" cy="2857683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ru-RU" i="1" kern="0" dirty="0">
                <a:latin typeface="Calibri Light"/>
                <a:ea typeface="+mn-ea"/>
                <a:cs typeface="Calibri Light"/>
              </a:rPr>
              <a:t>Разработка прототипа беспилотного транспортного средства для Арктики и системы управления блока поддержания температуры.</a:t>
            </a:r>
            <a:endParaRPr lang="en-US" i="1" kern="0" dirty="0">
              <a:latin typeface="Calibri Light"/>
              <a:ea typeface="+mn-ea"/>
              <a:cs typeface="Calibri Light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93C1A2-1782-BDC3-4951-E37B95FF5A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25" b="8475"/>
          <a:stretch/>
        </p:blipFill>
        <p:spPr>
          <a:xfrm>
            <a:off x="4731798" y="-1"/>
            <a:ext cx="7460202" cy="68580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B3EC13A9-2E74-4CDE-0193-BA6CA7B71443}"/>
              </a:ext>
            </a:extLst>
          </p:cNvPr>
          <p:cNvSpPr/>
          <p:nvPr/>
        </p:nvSpPr>
        <p:spPr>
          <a:xfrm>
            <a:off x="4" y="0"/>
            <a:ext cx="12191996" cy="6858000"/>
          </a:xfrm>
          <a:custGeom>
            <a:avLst/>
            <a:gdLst>
              <a:gd name="f0" fmla="val w"/>
              <a:gd name="f1" fmla="val h"/>
              <a:gd name="f2" fmla="val 0"/>
              <a:gd name="f3" fmla="val 1"/>
              <a:gd name="f4" fmla="*/ f0 1 1"/>
              <a:gd name="f5" fmla="*/ f1 1 1"/>
              <a:gd name="f6" fmla="+- f3 0 f2"/>
              <a:gd name="f7" fmla="*/ f2 1 f6"/>
              <a:gd name="f8" fmla="*/ f3 1 f6"/>
              <a:gd name="f9" fmla="*/ f7 f4 1"/>
              <a:gd name="f10" fmla="*/ f8 f4 1"/>
              <a:gd name="f11" fmla="*/ f8 f5 1"/>
              <a:gd name="f12" fmla="*/ f7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" t="f12" r="f10" b="f11"/>
            <a:pathLst>
              <a:path w="1" h="1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close/>
              </a:path>
            </a:pathLst>
          </a:cu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13B465E7-CE10-2394-C6F4-70C44F0C48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2349" y="226337"/>
            <a:ext cx="10062839" cy="1325559"/>
          </a:xfrm>
        </p:spPr>
        <p:txBody>
          <a:bodyPr>
            <a:normAutofit/>
          </a:bodyPr>
          <a:lstStyle/>
          <a:p>
            <a:pPr lvl="0">
              <a:spcBef>
                <a:spcPts val="1000"/>
              </a:spcBef>
              <a:buSzPct val="100000"/>
            </a:pPr>
            <a:r>
              <a:rPr lang="ru-RU" i="1" kern="0" dirty="0">
                <a:ea typeface="+mn-ea"/>
                <a:cs typeface="Calibri Light"/>
              </a:rPr>
              <a:t>Задачи проекта</a:t>
            </a:r>
            <a:r>
              <a:rPr lang="en-US" i="1" kern="0" dirty="0">
                <a:ea typeface="+mn-ea"/>
                <a:cs typeface="Calibri Light"/>
              </a:rPr>
              <a:t>:</a:t>
            </a:r>
            <a:r>
              <a:rPr lang="ru-RU" i="1" kern="0" dirty="0">
                <a:ea typeface="+mn-ea"/>
                <a:cs typeface="Calibri Light"/>
              </a:rPr>
              <a:t> 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0079E476-D1F9-736C-3BFE-62FF6FDF824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2760" y="1778233"/>
            <a:ext cx="6542843" cy="4351336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ru-RU" i="1" kern="0" dirty="0">
                <a:latin typeface="Calibri Light"/>
                <a:ea typeface="+mn-ea"/>
                <a:cs typeface="Calibri Light"/>
              </a:rPr>
              <a:t>Провести литературный обзор по данной тематике.</a:t>
            </a:r>
          </a:p>
          <a:p>
            <a:pPr>
              <a:buFont typeface="Wingdings" pitchFamily="2" charset="2"/>
              <a:buChar char="Ø"/>
            </a:pPr>
            <a:r>
              <a:rPr lang="ru-RU" i="1" kern="0" dirty="0">
                <a:latin typeface="Calibri Light"/>
                <a:ea typeface="+mn-ea"/>
                <a:cs typeface="Calibri Light"/>
              </a:rPr>
              <a:t>Создать 3</a:t>
            </a:r>
            <a:r>
              <a:rPr lang="en-US" i="1" kern="0" dirty="0">
                <a:latin typeface="Calibri Light"/>
                <a:ea typeface="+mn-ea"/>
                <a:cs typeface="Calibri Light"/>
              </a:rPr>
              <a:t>D</a:t>
            </a:r>
            <a:r>
              <a:rPr lang="ru-RU" i="1" kern="0" dirty="0">
                <a:latin typeface="Calibri Light"/>
                <a:ea typeface="+mn-ea"/>
                <a:cs typeface="Calibri Light"/>
              </a:rPr>
              <a:t>-модель беспилотного транспортного средства для Арктики.</a:t>
            </a:r>
          </a:p>
          <a:p>
            <a:pPr>
              <a:buFont typeface="Wingdings" pitchFamily="2" charset="2"/>
              <a:buChar char="Ø"/>
            </a:pPr>
            <a:r>
              <a:rPr lang="ru-RU" i="1" kern="0" dirty="0">
                <a:latin typeface="Calibri Light"/>
                <a:ea typeface="+mn-ea"/>
                <a:cs typeface="Calibri Light"/>
              </a:rPr>
              <a:t>Спроектировать систему управления блока поддержания температуры.</a:t>
            </a:r>
          </a:p>
          <a:p>
            <a:pPr lvl="0">
              <a:buFont typeface="Wingdings" pitchFamily="2" charset="2"/>
              <a:buChar char="Ø"/>
            </a:pP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D886C03-D2FD-EE61-B21D-A90593D3A4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51" r="30745" b="7263"/>
          <a:stretch/>
        </p:blipFill>
        <p:spPr>
          <a:xfrm>
            <a:off x="7173157" y="0"/>
            <a:ext cx="508574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F2075833-813E-19EF-6F74-5E7A93159F96}"/>
              </a:ext>
            </a:extLst>
          </p:cNvPr>
          <p:cNvSpPr/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EB61278A-AA3F-CC85-E257-4190C1EA3F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5101" y="125881"/>
            <a:ext cx="11338890" cy="1325559"/>
          </a:xfrm>
        </p:spPr>
        <p:txBody>
          <a:bodyPr>
            <a:normAutofit/>
          </a:bodyPr>
          <a:lstStyle/>
          <a:p>
            <a:pPr lvl="0"/>
            <a:r>
              <a:rPr lang="ru-RU" i="1" kern="0" dirty="0">
                <a:ea typeface="+mn-ea"/>
                <a:cs typeface="Calibri Light"/>
              </a:rPr>
              <a:t>Модель нашего беспилотного транспорта </a:t>
            </a:r>
          </a:p>
        </p:txBody>
      </p:sp>
      <p:pic>
        <p:nvPicPr>
          <p:cNvPr id="5" name="Content Placeholder 8" descr="A grey square object with wheels&#10;&#10;Автоматически созданное описание">
            <a:extLst>
              <a:ext uri="{FF2B5EF4-FFF2-40B4-BE49-F238E27FC236}">
                <a16:creationId xmlns:a16="http://schemas.microsoft.com/office/drawing/2014/main" id="{052B3EB0-E8BF-C8E7-F02C-7ED049FA1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915" y="1505044"/>
            <a:ext cx="3239197" cy="264967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A700A4FC-EED1-532D-F0D4-6BDB1C9C3B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52" r="7470"/>
          <a:stretch/>
        </p:blipFill>
        <p:spPr>
          <a:xfrm>
            <a:off x="336274" y="4412374"/>
            <a:ext cx="4742719" cy="219684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EF351E48-D7C6-132F-B2A1-6A2B7988CB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1700" y="1577321"/>
            <a:ext cx="3302291" cy="49197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BE0B050-3002-8300-E2E9-6937278ED8B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961"/>
          <a:stretch/>
        </p:blipFill>
        <p:spPr>
          <a:xfrm>
            <a:off x="5869027" y="1505044"/>
            <a:ext cx="2364669" cy="502014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9C7A2E59-7079-4B30-2EED-45E114A04FE0}"/>
              </a:ext>
            </a:extLst>
          </p:cNvPr>
          <p:cNvSpPr/>
          <p:nvPr/>
        </p:nvSpPr>
        <p:spPr>
          <a:xfrm>
            <a:off x="4" y="0"/>
            <a:ext cx="12191996" cy="6858000"/>
          </a:xfrm>
          <a:prstGeom prst="rect">
            <a:avLst/>
          </a:prstGeom>
          <a:solidFill>
            <a:srgbClr val="11283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4F3C7D76-67C7-E62C-95F4-CE16AD40FB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6961" y="365129"/>
            <a:ext cx="11354456" cy="1325559"/>
          </a:xfrm>
        </p:spPr>
        <p:txBody>
          <a:bodyPr>
            <a:normAutofit/>
          </a:bodyPr>
          <a:lstStyle/>
          <a:p>
            <a:pPr lvl="0"/>
            <a:r>
              <a:rPr lang="ru-RU" i="1" kern="0" dirty="0">
                <a:ea typeface="+mn-ea"/>
                <a:cs typeface="Calibri Light"/>
              </a:rPr>
              <a:t>Разработка встроенных систем на </a:t>
            </a:r>
            <a:r>
              <a:rPr lang="en-US" i="1" kern="0" dirty="0" err="1">
                <a:ea typeface="+mn-ea"/>
                <a:cs typeface="Calibri Light"/>
              </a:rPr>
              <a:t>tinkercad</a:t>
            </a:r>
            <a:r>
              <a:rPr lang="ru-RU" i="1" kern="0" dirty="0">
                <a:ea typeface="+mn-ea"/>
                <a:cs typeface="Calibri Light"/>
              </a:rPr>
              <a:t> </a:t>
            </a:r>
          </a:p>
        </p:txBody>
      </p:sp>
      <p:pic>
        <p:nvPicPr>
          <p:cNvPr id="4" name="Объект 4">
            <a:extLst>
              <a:ext uri="{FF2B5EF4-FFF2-40B4-BE49-F238E27FC236}">
                <a16:creationId xmlns:a16="http://schemas.microsoft.com/office/drawing/2014/main" id="{9E936278-75A5-DAED-8EAF-94CEF3A31D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502" t="3598" r="4694" b="3186"/>
          <a:stretch/>
        </p:blipFill>
        <p:spPr>
          <a:xfrm>
            <a:off x="132617" y="2251638"/>
            <a:ext cx="6548544" cy="3116062"/>
          </a:xfr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36B667B4-A259-FCE4-39E2-549D235440D4}"/>
              </a:ext>
            </a:extLst>
          </p:cNvPr>
          <p:cNvSpPr txBox="1"/>
          <p:nvPr/>
        </p:nvSpPr>
        <p:spPr>
          <a:xfrm>
            <a:off x="1267301" y="5558849"/>
            <a:ext cx="490859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lnSpc>
                <a:spcPct val="90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000" i="1" kern="0" dirty="0">
                <a:solidFill>
                  <a:srgbClr val="FFFFFF"/>
                </a:solidFill>
                <a:latin typeface="Calibri Light"/>
                <a:cs typeface="Calibri Light"/>
              </a:rPr>
              <a:t>Система поддержания температуры </a:t>
            </a:r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E9A47BD8-8E04-2CCA-B27B-ED51631E48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08" t="6659" b="3313"/>
          <a:stretch/>
        </p:blipFill>
        <p:spPr>
          <a:xfrm>
            <a:off x="6948260" y="2251638"/>
            <a:ext cx="5053157" cy="311605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Box 7">
            <a:extLst>
              <a:ext uri="{FF2B5EF4-FFF2-40B4-BE49-F238E27FC236}">
                <a16:creationId xmlns:a16="http://schemas.microsoft.com/office/drawing/2014/main" id="{68EF7A28-9AFA-4757-0CD9-A19731D430C7}"/>
              </a:ext>
            </a:extLst>
          </p:cNvPr>
          <p:cNvSpPr txBox="1"/>
          <p:nvPr/>
        </p:nvSpPr>
        <p:spPr>
          <a:xfrm>
            <a:off x="7092822" y="5558846"/>
            <a:ext cx="4908596" cy="4001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000" i="1" kern="0" dirty="0">
                <a:solidFill>
                  <a:srgbClr val="FFFFFF"/>
                </a:solidFill>
                <a:latin typeface="Calibri Light"/>
                <a:cs typeface="Calibri Light"/>
              </a:rPr>
              <a:t>Система навигации в пространстве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Office%20Theme</Template>
  <TotalTime>3083</TotalTime>
  <Words>596</Words>
  <Application>Microsoft Macintosh PowerPoint</Application>
  <PresentationFormat>Широкоэкранный</PresentationFormat>
  <Paragraphs>54</Paragraphs>
  <Slides>14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Franklin Gothic</vt:lpstr>
      <vt:lpstr>Times New Roman</vt:lpstr>
      <vt:lpstr>Wingdings</vt:lpstr>
      <vt:lpstr>Office Theme</vt:lpstr>
      <vt:lpstr>Беспилотный транспорт в  Арктике </vt:lpstr>
      <vt:lpstr>Актуальность </vt:lpstr>
      <vt:lpstr>Проблемы </vt:lpstr>
      <vt:lpstr>Презентация PowerPoint</vt:lpstr>
      <vt:lpstr>Презентация PowerPoint</vt:lpstr>
      <vt:lpstr>Цель проекта </vt:lpstr>
      <vt:lpstr>Задачи проекта: </vt:lpstr>
      <vt:lpstr>Модель нашего беспилотного транспорта </vt:lpstr>
      <vt:lpstr>Разработка встроенных систем на tinkercad </vt:lpstr>
      <vt:lpstr>Презентация PowerPoint</vt:lpstr>
      <vt:lpstr>Презентация PowerPoint</vt:lpstr>
      <vt:lpstr>Выбор двигателя</vt:lpstr>
      <vt:lpstr>Условия моделирования </vt:lpstr>
      <vt:lpstr>Выводы: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Беспилотный транспорт в Антарктиде</dc:title>
  <dc:creator>Школьник01</dc:creator>
  <cp:lastModifiedBy>Andy Nikolaev</cp:lastModifiedBy>
  <cp:revision>142</cp:revision>
  <dcterms:created xsi:type="dcterms:W3CDTF">2024-04-24T14:56:12Z</dcterms:created>
  <dcterms:modified xsi:type="dcterms:W3CDTF">2024-06-06T11:42:36Z</dcterms:modified>
</cp:coreProperties>
</file>

<file path=docProps/thumbnail.jpeg>
</file>